
<file path=[Content_Types].xml><?xml version="1.0" encoding="utf-8"?>
<Types xmlns="http://schemas.openxmlformats.org/package/2006/content-types">
  <Default ContentType="application/vnd.openxmlformats-officedocument.spreadsheetml.sheet" Extension="xlsx"/>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37.xml"/>
  <Override ContentType="application/vnd.ms-office.chartcolorstyle+xml" PartName="/ppt/charts/colors4.xml"/>
  <Override ContentType="application/vnd.ms-office.chartcolorstyle+xml" PartName="/ppt/charts/colors32.xml"/>
  <Override ContentType="application/vnd.ms-office.chartcolorstyle+xml" PartName="/ppt/charts/colors8.xml"/>
  <Override ContentType="application/vnd.ms-office.chartcolorstyle+xml" PartName="/ppt/charts/colors11.xml"/>
  <Override ContentType="application/vnd.ms-office.chartcolorstyle+xml" PartName="/ppt/charts/colors24.xml"/>
  <Override ContentType="application/vnd.ms-office.chartcolorstyle+xml" PartName="/ppt/charts/colors15.xml"/>
  <Override ContentType="application/vnd.ms-office.chartcolorstyle+xml" PartName="/ppt/charts/colors28.xml"/>
  <Override ContentType="application/vnd.ms-office.chartcolorstyle+xml" PartName="/ppt/charts/colors14.xml"/>
  <Override ContentType="application/vnd.ms-office.chartcolorstyle+xml" PartName="/ppt/charts/colors5.xml"/>
  <Override ContentType="application/vnd.ms-office.chartcolorstyle+xml" PartName="/ppt/charts/colors19.xml"/>
  <Override ContentType="application/vnd.ms-office.chartcolorstyle+xml" PartName="/ppt/charts/colors22.xml"/>
  <Override ContentType="application/vnd.ms-office.chartcolorstyle+xml" PartName="/ppt/charts/colors31.xml"/>
  <Override ContentType="application/vnd.ms-office.chartcolorstyle+xml" PartName="/ppt/charts/colors36.xml"/>
  <Override ContentType="application/vnd.ms-office.chartcolorstyle+xml" PartName="/ppt/charts/colors18.xml"/>
  <Override ContentType="application/vnd.ms-office.chartcolorstyle+xml" PartName="/ppt/charts/colors23.xml"/>
  <Override ContentType="application/vnd.ms-office.chartcolorstyle+xml" PartName="/ppt/charts/colors10.xml"/>
  <Override ContentType="application/vnd.ms-office.chartcolorstyle+xml" PartName="/ppt/charts/colors9.xml"/>
  <Override ContentType="application/vnd.ms-office.chartcolorstyle+xml" PartName="/ppt/charts/colors27.xml"/>
  <Override ContentType="application/vnd.ms-office.chartcolorstyle+xml" PartName="/ppt/charts/colors26.xml"/>
  <Override ContentType="application/vnd.ms-office.chartcolorstyle+xml" PartName="/ppt/charts/colors21.xml"/>
  <Override ContentType="application/vnd.ms-office.chartcolorstyle+xml" PartName="/ppt/charts/colors6.xml"/>
  <Override ContentType="application/vnd.ms-office.chartcolorstyle+xml" PartName="/ppt/charts/colors34.xml"/>
  <Override ContentType="application/vnd.ms-office.chartcolorstyle+xml" PartName="/ppt/charts/colors1.xml"/>
  <Override ContentType="application/vnd.ms-office.chartcolorstyle+xml" PartName="/ppt/charts/colors17.xml"/>
  <Override ContentType="application/vnd.ms-office.chartcolorstyle+xml" PartName="/ppt/charts/colors30.xml"/>
  <Override ContentType="application/vnd.ms-office.chartcolorstyle+xml" PartName="/ppt/charts/colors35.xml"/>
  <Override ContentType="application/vnd.ms-office.chartcolorstyle+xml" PartName="/ppt/charts/colors13.xml"/>
  <Override ContentType="application/vnd.ms-office.chartcolorstyle+xml" PartName="/ppt/charts/colors38.xml"/>
  <Override ContentType="application/vnd.ms-office.chartcolorstyle+xml" PartName="/ppt/charts/colors20.xml"/>
  <Override ContentType="application/vnd.ms-office.chartcolorstyle+xml" PartName="/ppt/charts/colors2.xml"/>
  <Override ContentType="application/vnd.ms-office.chartcolorstyle+xml" PartName="/ppt/charts/colors33.xml"/>
  <Override ContentType="application/vnd.ms-office.chartcolorstyle+xml" PartName="/ppt/charts/colors3.xml"/>
  <Override ContentType="application/vnd.ms-office.chartcolorstyle+xml" PartName="/ppt/charts/colors29.xml"/>
  <Override ContentType="application/vnd.ms-office.chartcolorstyle+xml" PartName="/ppt/charts/colors16.xml"/>
  <Override ContentType="application/vnd.ms-office.chartcolorstyle+xml" PartName="/ppt/charts/colors7.xml"/>
  <Override ContentType="application/vnd.ms-office.chartcolorstyle+xml" PartName="/ppt/charts/colors25.xml"/>
  <Override ContentType="application/vnd.ms-office.chartcolorstyle+xml" PartName="/ppt/charts/colors12.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20.xml"/>
  <Override ContentType="application/vnd.openxmlformats-officedocument.drawingml.chart+xml" PartName="/ppt/charts/chart25.xml"/>
  <Override ContentType="application/vnd.openxmlformats-officedocument.drawingml.chart+xml" PartName="/ppt/charts/chart38.xml"/>
  <Override ContentType="application/vnd.openxmlformats-officedocument.drawingml.chart+xml" PartName="/ppt/charts/chart9.xml"/>
  <Override ContentType="application/vnd.openxmlformats-officedocument.drawingml.chart+xml" PartName="/ppt/charts/chart4.xml"/>
  <Override ContentType="application/vnd.openxmlformats-officedocument.drawingml.chart+xml" PartName="/ppt/charts/chart33.xml"/>
  <Override ContentType="application/vnd.openxmlformats-officedocument.drawingml.chart+xml" PartName="/ppt/charts/chart16.xml"/>
  <Override ContentType="application/vnd.openxmlformats-officedocument.drawingml.chart+xml" PartName="/ppt/charts/chart12.xml"/>
  <Override ContentType="application/vnd.openxmlformats-officedocument.drawingml.chart+xml" PartName="/ppt/charts/chart29.xml"/>
  <Override ContentType="application/vnd.openxmlformats-officedocument.drawingml.chart+xml" PartName="/ppt/charts/chart32.xml"/>
  <Override ContentType="application/vnd.openxmlformats-officedocument.drawingml.chart+xml" PartName="/ppt/charts/chart8.xml"/>
  <Override ContentType="application/vnd.openxmlformats-officedocument.drawingml.chart+xml" PartName="/ppt/charts/chart37.xml"/>
  <Override ContentType="application/vnd.openxmlformats-officedocument.drawingml.chart+xml" PartName="/ppt/charts/chart5.xml"/>
  <Override ContentType="application/vnd.openxmlformats-officedocument.drawingml.chart+xml" PartName="/ppt/charts/chart28.xml"/>
  <Override ContentType="application/vnd.openxmlformats-officedocument.drawingml.chart+xml" PartName="/ppt/charts/chart11.xml"/>
  <Override ContentType="application/vnd.openxmlformats-officedocument.drawingml.chart+xml" PartName="/ppt/charts/chart24.xml"/>
  <Override ContentType="application/vnd.openxmlformats-officedocument.drawingml.chart+xml" PartName="/ppt/charts/chart15.xml"/>
  <Override ContentType="application/vnd.openxmlformats-officedocument.drawingml.chart+xml" PartName="/ppt/charts/chart19.xml"/>
  <Override ContentType="application/vnd.openxmlformats-officedocument.drawingml.chart+xml" PartName="/ppt/charts/chart36.xml"/>
  <Override ContentType="application/vnd.openxmlformats-officedocument.drawingml.chart+xml" PartName="/ppt/charts/chart2.xml"/>
  <Override ContentType="application/vnd.openxmlformats-officedocument.drawingml.chart+xml" PartName="/ppt/charts/chart7.xml"/>
  <Override ContentType="application/vnd.openxmlformats-officedocument.drawingml.chart+xml" PartName="/ppt/charts/chart31.xml"/>
  <Override ContentType="application/vnd.openxmlformats-officedocument.drawingml.chart+xml" PartName="/ppt/charts/chart6.xml"/>
  <Override ContentType="application/vnd.openxmlformats-officedocument.drawingml.chart+xml" PartName="/ppt/charts/chart1.xml"/>
  <Override ContentType="application/vnd.openxmlformats-officedocument.drawingml.chart+xml" PartName="/ppt/charts/chart10.xml"/>
  <Override ContentType="application/vnd.openxmlformats-officedocument.drawingml.chart+xml" PartName="/ppt/charts/chart23.xml"/>
  <Override ContentType="application/vnd.openxmlformats-officedocument.drawingml.chart+xml" PartName="/ppt/charts/chart14.xml"/>
  <Override ContentType="application/vnd.openxmlformats-officedocument.drawingml.chart+xml" PartName="/ppt/charts/chart27.xml"/>
  <Override ContentType="application/vnd.openxmlformats-officedocument.drawingml.chart+xml" PartName="/ppt/charts/chart3.xml"/>
  <Override ContentType="application/vnd.openxmlformats-officedocument.drawingml.chart+xml" PartName="/ppt/charts/chart18.xml"/>
  <Override ContentType="application/vnd.openxmlformats-officedocument.drawingml.chart+xml" PartName="/ppt/charts/chart21.xml"/>
  <Override ContentType="application/vnd.openxmlformats-officedocument.drawingml.chart+xml" PartName="/ppt/charts/chart30.xml"/>
  <Override ContentType="application/vnd.openxmlformats-officedocument.drawingml.chart+xml" PartName="/ppt/charts/chart34.xml"/>
  <Override ContentType="application/vnd.openxmlformats-officedocument.drawingml.chart+xml" PartName="/ppt/charts/chart35.xml"/>
  <Override ContentType="application/vnd.openxmlformats-officedocument.drawingml.chart+xml" PartName="/ppt/charts/chart22.xml"/>
  <Override ContentType="application/vnd.openxmlformats-officedocument.drawingml.chart+xml" PartName="/ppt/charts/chart17.xml"/>
  <Override ContentType="application/vnd.openxmlformats-officedocument.drawingml.chart+xml" PartName="/ppt/charts/chart26.xml"/>
  <Override ContentType="application/vnd.openxmlformats-officedocument.drawingml.chart+xml" PartName="/ppt/charts/chart13.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themeOverride+xml" PartName="/ppt/theme/themeOverride33.xml"/>
  <Override ContentType="application/vnd.openxmlformats-officedocument.themeOverride+xml" PartName="/ppt/theme/themeOverride3.xml"/>
  <Override ContentType="application/vnd.openxmlformats-officedocument.themeOverride+xml" PartName="/ppt/theme/themeOverride8.xml"/>
  <Override ContentType="application/vnd.openxmlformats-officedocument.themeOverride+xml" PartName="/ppt/theme/themeOverride38.xml"/>
  <Override ContentType="application/vnd.openxmlformats-officedocument.themeOverride+xml" PartName="/ppt/theme/themeOverride20.xml"/>
  <Override ContentType="application/vnd.openxmlformats-officedocument.themeOverride+xml" PartName="/ppt/theme/themeOverride29.xml"/>
  <Override ContentType="application/vnd.openxmlformats-officedocument.themeOverride+xml" PartName="/ppt/theme/themeOverride12.xml"/>
  <Override ContentType="application/vnd.openxmlformats-officedocument.themeOverride+xml" PartName="/ppt/theme/themeOverride25.xml"/>
  <Override ContentType="application/vnd.openxmlformats-officedocument.themeOverride+xml" PartName="/ppt/theme/themeOverride16.xml"/>
  <Override ContentType="application/vnd.openxmlformats-officedocument.themeOverride+xml" PartName="/ppt/theme/themeOverride2.xml"/>
  <Override ContentType="application/vnd.openxmlformats-officedocument.themeOverride+xml" PartName="/ppt/theme/themeOverride9.xml"/>
  <Override ContentType="application/vnd.openxmlformats-officedocument.themeOverride+xml" PartName="/ppt/theme/themeOverride10.xml"/>
  <Override ContentType="application/vnd.openxmlformats-officedocument.themeOverride+xml" PartName="/ppt/theme/themeOverride37.xml"/>
  <Override ContentType="application/vnd.openxmlformats-officedocument.themeOverride+xml" PartName="/ppt/theme/themeOverride32.xml"/>
  <Override ContentType="application/vnd.openxmlformats-officedocument.themeOverride+xml" PartName="/ppt/theme/themeOverride11.xml"/>
  <Override ContentType="application/vnd.openxmlformats-officedocument.themeOverride+xml" PartName="/ppt/theme/themeOverride1.xml"/>
  <Override ContentType="application/vnd.openxmlformats-officedocument.themeOverride+xml" PartName="/ppt/theme/themeOverride24.xml"/>
  <Override ContentType="application/vnd.openxmlformats-officedocument.themeOverride+xml" PartName="/ppt/theme/themeOverride15.xml"/>
  <Override ContentType="application/vnd.openxmlformats-officedocument.themeOverride+xml" PartName="/ppt/theme/themeOverride28.xml"/>
  <Override ContentType="application/vnd.openxmlformats-officedocument.themeOverride+xml" PartName="/ppt/theme/themeOverride19.xml"/>
  <Override ContentType="application/vnd.openxmlformats-officedocument.themeOverride+xml" PartName="/ppt/theme/themeOverride22.xml"/>
  <Override ContentType="application/vnd.openxmlformats-officedocument.themeOverride+xml" PartName="/ppt/theme/themeOverride31.xml"/>
  <Override ContentType="application/vnd.openxmlformats-officedocument.themeOverride+xml" PartName="/ppt/theme/themeOverride5.xml"/>
  <Override ContentType="application/vnd.openxmlformats-officedocument.themeOverride+xml" PartName="/ppt/theme/themeOverride35.xml"/>
  <Override ContentType="application/vnd.openxmlformats-officedocument.themeOverride+xml" PartName="/ppt/theme/themeOverride6.xml"/>
  <Override ContentType="application/vnd.openxmlformats-officedocument.themeOverride+xml" PartName="/ppt/theme/themeOverride36.xml"/>
  <Override ContentType="application/vnd.openxmlformats-officedocument.themeOverride+xml" PartName="/ppt/theme/themeOverride23.xml"/>
  <Override ContentType="application/vnd.openxmlformats-officedocument.themeOverride+xml" PartName="/ppt/theme/themeOverride18.xml"/>
  <Override ContentType="application/vnd.openxmlformats-officedocument.themeOverride+xml" PartName="/ppt/theme/themeOverride27.xml"/>
  <Override ContentType="application/vnd.openxmlformats-officedocument.themeOverride+xml" PartName="/ppt/theme/themeOverride14.xml"/>
  <Override ContentType="application/vnd.openxmlformats-officedocument.themeOverride+xml" PartName="/ppt/theme/themeOverride21.xml"/>
  <Override ContentType="application/vnd.openxmlformats-officedocument.themeOverride+xml" PartName="/ppt/theme/themeOverride26.xml"/>
  <Override ContentType="application/vnd.openxmlformats-officedocument.themeOverride+xml" PartName="/ppt/theme/themeOverride4.xml"/>
  <Override ContentType="application/vnd.openxmlformats-officedocument.themeOverride+xml" PartName="/ppt/theme/themeOverride7.xml"/>
  <Override ContentType="application/vnd.openxmlformats-officedocument.themeOverride+xml" PartName="/ppt/theme/themeOverride34.xml"/>
  <Override ContentType="application/vnd.openxmlformats-officedocument.themeOverride+xml" PartName="/ppt/theme/themeOverride17.xml"/>
  <Override ContentType="application/vnd.openxmlformats-officedocument.themeOverride+xml" PartName="/ppt/theme/themeOverride30.xml"/>
  <Override ContentType="application/vnd.openxmlformats-officedocument.themeOverride+xml" PartName="/ppt/theme/themeOverride13.xml"/>
  <Override ContentType="application/binary" PartName="/ppt/metadata"/>
  <Override ContentType="application/vnd.openxmlformats-officedocument.presentationml.notesMaster+xml" PartName="/ppt/notesMasters/notesMaster1.xml"/>
  <Override ContentType="application/vnd.ms-office.chartstyle+xml" PartName="/ppt/charts/style33.xml"/>
  <Override ContentType="application/vnd.ms-office.chartstyle+xml" PartName="/ppt/charts/style3.xml"/>
  <Override ContentType="application/vnd.ms-office.chartstyle+xml" PartName="/ppt/charts/style38.xml"/>
  <Override ContentType="application/vnd.ms-office.chartstyle+xml" PartName="/ppt/charts/style8.xml"/>
  <Override ContentType="application/vnd.ms-office.chartstyle+xml" PartName="/ppt/charts/style20.xml"/>
  <Override ContentType="application/vnd.ms-office.chartstyle+xml" PartName="/ppt/charts/style29.xml"/>
  <Override ContentType="application/vnd.ms-office.chartstyle+xml" PartName="/ppt/charts/style12.xml"/>
  <Override ContentType="application/vnd.ms-office.chartstyle+xml" PartName="/ppt/charts/style25.xml"/>
  <Override ContentType="application/vnd.ms-office.chartstyle+xml" PartName="/ppt/charts/style16.xml"/>
  <Override ContentType="application/vnd.ms-office.chartstyle+xml" PartName="/ppt/charts/style9.xml"/>
  <Override ContentType="application/vnd.ms-office.chartstyle+xml" PartName="/ppt/charts/style4.xml"/>
  <Override ContentType="application/vnd.ms-office.chartstyle+xml" PartName="/ppt/charts/style10.xml"/>
  <Override ContentType="application/vnd.ms-office.chartstyle+xml" PartName="/ppt/charts/style37.xml"/>
  <Override ContentType="application/vnd.ms-office.chartstyle+xml" PartName="/ppt/charts/style32.xml"/>
  <Override ContentType="application/vnd.ms-office.chartstyle+xml" PartName="/ppt/charts/style11.xml"/>
  <Override ContentType="application/vnd.ms-office.chartstyle+xml" PartName="/ppt/charts/style24.xml"/>
  <Override ContentType="application/vnd.ms-office.chartstyle+xml" PartName="/ppt/charts/style15.xml"/>
  <Override ContentType="application/vnd.ms-office.chartstyle+xml" PartName="/ppt/charts/style28.xml"/>
  <Override ContentType="application/vnd.ms-office.chartstyle+xml" PartName="/ppt/charts/style19.xml"/>
  <Override ContentType="application/vnd.ms-office.chartstyle+xml" PartName="/ppt/charts/style5.xml"/>
  <Override ContentType="application/vnd.ms-office.chartstyle+xml" PartName="/ppt/charts/style22.xml"/>
  <Override ContentType="application/vnd.ms-office.chartstyle+xml" PartName="/ppt/charts/style35.xml"/>
  <Override ContentType="application/vnd.ms-office.chartstyle+xml" PartName="/ppt/charts/style1.xml"/>
  <Override ContentType="application/vnd.ms-office.chartstyle+xml" PartName="/ppt/charts/style36.xml"/>
  <Override ContentType="application/vnd.ms-office.chartstyle+xml" PartName="/ppt/charts/style18.xml"/>
  <Override ContentType="application/vnd.ms-office.chartstyle+xml" PartName="/ppt/charts/style23.xml"/>
  <Override ContentType="application/vnd.ms-office.chartstyle+xml" PartName="/ppt/charts/style31.xml"/>
  <Override ContentType="application/vnd.ms-office.chartstyle+xml" PartName="/ppt/charts/style27.xml"/>
  <Override ContentType="application/vnd.ms-office.chartstyle+xml" PartName="/ppt/charts/style14.xml"/>
  <Override ContentType="application/vnd.ms-office.chartstyle+xml" PartName="/ppt/charts/style21.xml"/>
  <Override ContentType="application/vnd.ms-office.chartstyle+xml" PartName="/ppt/charts/style26.xml"/>
  <Override ContentType="application/vnd.ms-office.chartstyle+xml" PartName="/ppt/charts/style7.xml"/>
  <Override ContentType="application/vnd.ms-office.chartstyle+xml" PartName="/ppt/charts/style34.xml"/>
  <Override ContentType="application/vnd.ms-office.chartstyle+xml" PartName="/ppt/charts/style17.xml"/>
  <Override ContentType="application/vnd.ms-office.chartstyle+xml" PartName="/ppt/charts/style6.xml"/>
  <Override ContentType="application/vnd.ms-office.chartstyle+xml" PartName="/ppt/charts/style30.xml"/>
  <Override ContentType="application/vnd.ms-office.chartstyle+xml" PartName="/ppt/charts/style2.xml"/>
  <Override ContentType="application/vnd.ms-office.chartstyle+xml" PartName="/ppt/charts/style13.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2" roundtripDataSignature="AMtx7miIcvElKcb4JtqEjnu/j/M14vvaY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027B84D-1447-49C7-BCFC-18DE9FFEDBD3}">
  <a:tblStyle styleId="{0027B84D-1447-49C7-BCFC-18DE9FFEDBD3}" styleName="Table_0">
    <a:wholeTbl>
      <a:tcTxStyle b="off" i="off">
        <a:font>
          <a:latin typeface="Calibri"/>
          <a:ea typeface="Calibri"/>
          <a:cs typeface="Calibri"/>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2"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themeOverride" Target="../theme/themeOverride32.xml"/><Relationship Id="rId4"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microsoft.com/office/2011/relationships/chartStyle" Target="style10.xml"/><Relationship Id="rId2" Type="http://schemas.microsoft.com/office/2011/relationships/chartColorStyle" Target="colors10.xml"/><Relationship Id="rId3" Type="http://schemas.openxmlformats.org/officeDocument/2006/relationships/themeOverride" Target="../theme/themeOverride4.xml"/><Relationship Id="rId4" Type="http://schemas.openxmlformats.org/officeDocument/2006/relationships/package" Target="../embeddings/Microsoft_Excel_Sheet10.xlsx"/></Relationships>
</file>

<file path=ppt/charts/_rels/chart11.xml.rels><?xml version="1.0" encoding="UTF-8" standalone="yes"?><Relationships xmlns="http://schemas.openxmlformats.org/package/2006/relationships"><Relationship Id="rId1" Type="http://schemas.microsoft.com/office/2011/relationships/chartStyle" Target="style11.xml"/><Relationship Id="rId2" Type="http://schemas.microsoft.com/office/2011/relationships/chartColorStyle" Target="colors11.xml"/><Relationship Id="rId3" Type="http://schemas.openxmlformats.org/officeDocument/2006/relationships/themeOverride" Target="../theme/themeOverride23.xml"/><Relationship Id="rId4" Type="http://schemas.openxmlformats.org/officeDocument/2006/relationships/package" Target="../embeddings/Microsoft_Excel_Sheet11.xlsx"/></Relationships>
</file>

<file path=ppt/charts/_rels/chart12.xml.rels><?xml version="1.0" encoding="UTF-8" standalone="yes"?><Relationships xmlns="http://schemas.openxmlformats.org/package/2006/relationships"><Relationship Id="rId1" Type="http://schemas.microsoft.com/office/2011/relationships/chartStyle" Target="style12.xml"/><Relationship Id="rId2" Type="http://schemas.microsoft.com/office/2011/relationships/chartColorStyle" Target="colors12.xml"/><Relationship Id="rId3" Type="http://schemas.openxmlformats.org/officeDocument/2006/relationships/themeOverride" Target="../theme/themeOverride7.xml"/><Relationship Id="rId4" Type="http://schemas.openxmlformats.org/officeDocument/2006/relationships/package" Target="../embeddings/Microsoft_Excel_Sheet12.xlsx"/></Relationships>
</file>

<file path=ppt/charts/_rels/chart13.xml.rels><?xml version="1.0" encoding="UTF-8" standalone="yes"?><Relationships xmlns="http://schemas.openxmlformats.org/package/2006/relationships"><Relationship Id="rId1" Type="http://schemas.microsoft.com/office/2011/relationships/chartStyle" Target="style13.xml"/><Relationship Id="rId2" Type="http://schemas.microsoft.com/office/2011/relationships/chartColorStyle" Target="colors13.xml"/><Relationship Id="rId3" Type="http://schemas.openxmlformats.org/officeDocument/2006/relationships/themeOverride" Target="../theme/themeOverride27.xml"/><Relationship Id="rId4" Type="http://schemas.openxmlformats.org/officeDocument/2006/relationships/package" Target="../embeddings/Microsoft_Excel_Sheet13.xlsx"/></Relationships>
</file>

<file path=ppt/charts/_rels/chart14.xml.rels><?xml version="1.0" encoding="UTF-8" standalone="yes"?><Relationships xmlns="http://schemas.openxmlformats.org/package/2006/relationships"><Relationship Id="rId1" Type="http://schemas.microsoft.com/office/2011/relationships/chartStyle" Target="style14.xml"/><Relationship Id="rId2" Type="http://schemas.microsoft.com/office/2011/relationships/chartColorStyle" Target="colors14.xml"/><Relationship Id="rId3" Type="http://schemas.openxmlformats.org/officeDocument/2006/relationships/themeOverride" Target="../theme/themeOverride12.xml"/><Relationship Id="rId4" Type="http://schemas.openxmlformats.org/officeDocument/2006/relationships/package" Target="../embeddings/Microsoft_Excel_Sheet14.xlsx"/></Relationships>
</file>

<file path=ppt/charts/_rels/chart15.xml.rels><?xml version="1.0" encoding="UTF-8" standalone="yes"?><Relationships xmlns="http://schemas.openxmlformats.org/package/2006/relationships"><Relationship Id="rId1" Type="http://schemas.microsoft.com/office/2011/relationships/chartStyle" Target="style15.xml"/><Relationship Id="rId2" Type="http://schemas.microsoft.com/office/2011/relationships/chartColorStyle" Target="colors15.xml"/><Relationship Id="rId3" Type="http://schemas.openxmlformats.org/officeDocument/2006/relationships/themeOverride" Target="../theme/themeOverride1.xml"/><Relationship Id="rId4" Type="http://schemas.openxmlformats.org/officeDocument/2006/relationships/package" Target="../embeddings/Microsoft_Excel_Sheet15.xlsx"/></Relationships>
</file>

<file path=ppt/charts/_rels/chart16.xml.rels><?xml version="1.0" encoding="UTF-8" standalone="yes"?><Relationships xmlns="http://schemas.openxmlformats.org/package/2006/relationships"><Relationship Id="rId1" Type="http://schemas.microsoft.com/office/2011/relationships/chartStyle" Target="style16.xml"/><Relationship Id="rId2" Type="http://schemas.microsoft.com/office/2011/relationships/chartColorStyle" Target="colors16.xml"/><Relationship Id="rId3" Type="http://schemas.openxmlformats.org/officeDocument/2006/relationships/themeOverride" Target="../theme/themeOverride26.xml"/><Relationship Id="rId4" Type="http://schemas.openxmlformats.org/officeDocument/2006/relationships/package" Target="../embeddings/Microsoft_Excel_Sheet16.xlsx"/></Relationships>
</file>

<file path=ppt/charts/_rels/chart17.xml.rels><?xml version="1.0" encoding="UTF-8" standalone="yes"?><Relationships xmlns="http://schemas.openxmlformats.org/package/2006/relationships"><Relationship Id="rId1" Type="http://schemas.microsoft.com/office/2011/relationships/chartStyle" Target="style17.xml"/><Relationship Id="rId2" Type="http://schemas.microsoft.com/office/2011/relationships/chartColorStyle" Target="colors17.xml"/><Relationship Id="rId3" Type="http://schemas.openxmlformats.org/officeDocument/2006/relationships/themeOverride" Target="../theme/themeOverride35.xml"/><Relationship Id="rId4" Type="http://schemas.openxmlformats.org/officeDocument/2006/relationships/package" Target="../embeddings/Microsoft_Excel_Sheet17.xlsx"/></Relationships>
</file>

<file path=ppt/charts/_rels/chart18.xml.rels><?xml version="1.0" encoding="UTF-8" standalone="yes"?><Relationships xmlns="http://schemas.openxmlformats.org/package/2006/relationships"><Relationship Id="rId1" Type="http://schemas.microsoft.com/office/2011/relationships/chartStyle" Target="style18.xml"/><Relationship Id="rId2" Type="http://schemas.microsoft.com/office/2011/relationships/chartColorStyle" Target="colors18.xml"/><Relationship Id="rId3" Type="http://schemas.openxmlformats.org/officeDocument/2006/relationships/themeOverride" Target="../theme/themeOverride31.xml"/><Relationship Id="rId4" Type="http://schemas.openxmlformats.org/officeDocument/2006/relationships/package" Target="../embeddings/Microsoft_Excel_Sheet18.xlsx"/></Relationships>
</file>

<file path=ppt/charts/_rels/chart19.xml.rels><?xml version="1.0" encoding="UTF-8" standalone="yes"?><Relationships xmlns="http://schemas.openxmlformats.org/package/2006/relationships"><Relationship Id="rId1" Type="http://schemas.microsoft.com/office/2011/relationships/chartStyle" Target="style19.xml"/><Relationship Id="rId2" Type="http://schemas.microsoft.com/office/2011/relationships/chartColorStyle" Target="colors19.xml"/><Relationship Id="rId3" Type="http://schemas.openxmlformats.org/officeDocument/2006/relationships/themeOverride" Target="../theme/themeOverride36.xml"/><Relationship Id="rId4" Type="http://schemas.openxmlformats.org/officeDocument/2006/relationships/package" Target="../embeddings/Microsoft_Excel_Sheet19.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themeOverride" Target="../theme/themeOverride10.xml"/><Relationship Id="rId4" Type="http://schemas.openxmlformats.org/officeDocument/2006/relationships/package" Target="../embeddings/Microsoft_Excel_Sheet2.xlsx"/></Relationships>
</file>

<file path=ppt/charts/_rels/chart20.xml.rels><?xml version="1.0" encoding="UTF-8" standalone="yes"?><Relationships xmlns="http://schemas.openxmlformats.org/package/2006/relationships"><Relationship Id="rId1" Type="http://schemas.microsoft.com/office/2011/relationships/chartStyle" Target="style20.xml"/><Relationship Id="rId2" Type="http://schemas.microsoft.com/office/2011/relationships/chartColorStyle" Target="colors20.xml"/><Relationship Id="rId3" Type="http://schemas.openxmlformats.org/officeDocument/2006/relationships/themeOverride" Target="../theme/themeOverride25.xml"/><Relationship Id="rId4" Type="http://schemas.openxmlformats.org/officeDocument/2006/relationships/package" Target="../embeddings/Microsoft_Excel_Sheet20.xlsx"/></Relationships>
</file>

<file path=ppt/charts/_rels/chart21.xml.rels><?xml version="1.0" encoding="UTF-8" standalone="yes"?><Relationships xmlns="http://schemas.openxmlformats.org/package/2006/relationships"><Relationship Id="rId1" Type="http://schemas.microsoft.com/office/2011/relationships/chartStyle" Target="style21.xml"/><Relationship Id="rId2" Type="http://schemas.microsoft.com/office/2011/relationships/chartColorStyle" Target="colors21.xml"/><Relationship Id="rId3" Type="http://schemas.openxmlformats.org/officeDocument/2006/relationships/themeOverride" Target="../theme/themeOverride15.xml"/><Relationship Id="rId4" Type="http://schemas.openxmlformats.org/officeDocument/2006/relationships/package" Target="../embeddings/Microsoft_Excel_Sheet21.xlsx"/></Relationships>
</file>

<file path=ppt/charts/_rels/chart22.xml.rels><?xml version="1.0" encoding="UTF-8" standalone="yes"?><Relationships xmlns="http://schemas.openxmlformats.org/package/2006/relationships"><Relationship Id="rId1" Type="http://schemas.microsoft.com/office/2011/relationships/chartStyle" Target="style22.xml"/><Relationship Id="rId2" Type="http://schemas.microsoft.com/office/2011/relationships/chartColorStyle" Target="colors22.xml"/><Relationship Id="rId3" Type="http://schemas.openxmlformats.org/officeDocument/2006/relationships/themeOverride" Target="../theme/themeOverride38.xml"/><Relationship Id="rId4" Type="http://schemas.openxmlformats.org/officeDocument/2006/relationships/package" Target="../embeddings/Microsoft_Excel_Sheet22.xlsx"/></Relationships>
</file>

<file path=ppt/charts/_rels/chart23.xml.rels><?xml version="1.0" encoding="UTF-8" standalone="yes"?><Relationships xmlns="http://schemas.openxmlformats.org/package/2006/relationships"><Relationship Id="rId1" Type="http://schemas.microsoft.com/office/2011/relationships/chartStyle" Target="style23.xml"/><Relationship Id="rId2" Type="http://schemas.microsoft.com/office/2011/relationships/chartColorStyle" Target="colors23.xml"/><Relationship Id="rId3" Type="http://schemas.openxmlformats.org/officeDocument/2006/relationships/themeOverride" Target="../theme/themeOverride13.xml"/><Relationship Id="rId4" Type="http://schemas.openxmlformats.org/officeDocument/2006/relationships/package" Target="../embeddings/Microsoft_Excel_Sheet23.xlsx"/></Relationships>
</file>

<file path=ppt/charts/_rels/chart24.xml.rels><?xml version="1.0" encoding="UTF-8" standalone="yes"?><Relationships xmlns="http://schemas.openxmlformats.org/package/2006/relationships"><Relationship Id="rId1" Type="http://schemas.microsoft.com/office/2011/relationships/chartStyle" Target="style24.xml"/><Relationship Id="rId2" Type="http://schemas.microsoft.com/office/2011/relationships/chartColorStyle" Target="colors24.xml"/><Relationship Id="rId3" Type="http://schemas.openxmlformats.org/officeDocument/2006/relationships/themeOverride" Target="../theme/themeOverride22.xml"/><Relationship Id="rId4" Type="http://schemas.openxmlformats.org/officeDocument/2006/relationships/package" Target="../embeddings/Microsoft_Excel_Sheet24.xlsx"/></Relationships>
</file>

<file path=ppt/charts/_rels/chart25.xml.rels><?xml version="1.0" encoding="UTF-8" standalone="yes"?><Relationships xmlns="http://schemas.openxmlformats.org/package/2006/relationships"><Relationship Id="rId1" Type="http://schemas.microsoft.com/office/2011/relationships/chartStyle" Target="style25.xml"/><Relationship Id="rId2" Type="http://schemas.microsoft.com/office/2011/relationships/chartColorStyle" Target="colors25.xml"/><Relationship Id="rId3" Type="http://schemas.openxmlformats.org/officeDocument/2006/relationships/themeOverride" Target="../theme/themeOverride33.xml"/><Relationship Id="rId4" Type="http://schemas.openxmlformats.org/officeDocument/2006/relationships/package" Target="../embeddings/Microsoft_Excel_Sheet25.xlsx"/></Relationships>
</file>

<file path=ppt/charts/_rels/chart26.xml.rels><?xml version="1.0" encoding="UTF-8" standalone="yes"?><Relationships xmlns="http://schemas.openxmlformats.org/package/2006/relationships"><Relationship Id="rId1" Type="http://schemas.microsoft.com/office/2011/relationships/chartStyle" Target="style26.xml"/><Relationship Id="rId2" Type="http://schemas.microsoft.com/office/2011/relationships/chartColorStyle" Target="colors26.xml"/><Relationship Id="rId3" Type="http://schemas.openxmlformats.org/officeDocument/2006/relationships/themeOverride" Target="../theme/themeOverride8.xml"/><Relationship Id="rId4" Type="http://schemas.openxmlformats.org/officeDocument/2006/relationships/package" Target="../embeddings/Microsoft_Excel_Sheet26.xlsx"/></Relationships>
</file>

<file path=ppt/charts/_rels/chart27.xml.rels><?xml version="1.0" encoding="UTF-8" standalone="yes"?><Relationships xmlns="http://schemas.openxmlformats.org/package/2006/relationships"><Relationship Id="rId1" Type="http://schemas.microsoft.com/office/2011/relationships/chartStyle" Target="style27.xml"/><Relationship Id="rId2" Type="http://schemas.microsoft.com/office/2011/relationships/chartColorStyle" Target="colors27.xml"/><Relationship Id="rId3" Type="http://schemas.openxmlformats.org/officeDocument/2006/relationships/themeOverride" Target="../theme/themeOverride18.xml"/><Relationship Id="rId4" Type="http://schemas.openxmlformats.org/officeDocument/2006/relationships/package" Target="../embeddings/Microsoft_Excel_Sheet27.xlsx"/></Relationships>
</file>

<file path=ppt/charts/_rels/chart28.xml.rels><?xml version="1.0" encoding="UTF-8" standalone="yes"?><Relationships xmlns="http://schemas.openxmlformats.org/package/2006/relationships"><Relationship Id="rId1" Type="http://schemas.microsoft.com/office/2011/relationships/chartStyle" Target="style28.xml"/><Relationship Id="rId2" Type="http://schemas.microsoft.com/office/2011/relationships/chartColorStyle" Target="colors28.xml"/><Relationship Id="rId3" Type="http://schemas.openxmlformats.org/officeDocument/2006/relationships/themeOverride" Target="../theme/themeOverride24.xml"/><Relationship Id="rId4" Type="http://schemas.openxmlformats.org/officeDocument/2006/relationships/package" Target="../embeddings/Microsoft_Excel_Sheet28.xlsx"/></Relationships>
</file>

<file path=ppt/charts/_rels/chart29.xml.rels><?xml version="1.0" encoding="UTF-8" standalone="yes"?><Relationships xmlns="http://schemas.openxmlformats.org/package/2006/relationships"><Relationship Id="rId1" Type="http://schemas.microsoft.com/office/2011/relationships/chartStyle" Target="style29.xml"/><Relationship Id="rId2" Type="http://schemas.microsoft.com/office/2011/relationships/chartColorStyle" Target="colors29.xml"/><Relationship Id="rId3" Type="http://schemas.openxmlformats.org/officeDocument/2006/relationships/themeOverride" Target="../theme/themeOverride16.xml"/><Relationship Id="rId4" Type="http://schemas.openxmlformats.org/officeDocument/2006/relationships/package" Target="../embeddings/Microsoft_Excel_Sheet29.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themeOverride" Target="../theme/themeOverride29.xml"/><Relationship Id="rId4" Type="http://schemas.openxmlformats.org/officeDocument/2006/relationships/package" Target="../embeddings/Microsoft_Excel_Sheet3.xlsx"/></Relationships>
</file>

<file path=ppt/charts/_rels/chart30.xml.rels><?xml version="1.0" encoding="UTF-8" standalone="yes"?><Relationships xmlns="http://schemas.openxmlformats.org/package/2006/relationships"><Relationship Id="rId1" Type="http://schemas.microsoft.com/office/2011/relationships/chartStyle" Target="style30.xml"/><Relationship Id="rId2" Type="http://schemas.microsoft.com/office/2011/relationships/chartColorStyle" Target="colors30.xml"/><Relationship Id="rId3" Type="http://schemas.openxmlformats.org/officeDocument/2006/relationships/themeOverride" Target="../theme/themeOverride30.xml"/><Relationship Id="rId4" Type="http://schemas.openxmlformats.org/officeDocument/2006/relationships/package" Target="../embeddings/Microsoft_Excel_Sheet30.xlsx"/></Relationships>
</file>

<file path=ppt/charts/_rels/chart31.xml.rels><?xml version="1.0" encoding="UTF-8" standalone="yes"?><Relationships xmlns="http://schemas.openxmlformats.org/package/2006/relationships"><Relationship Id="rId1" Type="http://schemas.microsoft.com/office/2011/relationships/chartStyle" Target="style31.xml"/><Relationship Id="rId2" Type="http://schemas.microsoft.com/office/2011/relationships/chartColorStyle" Target="colors31.xml"/><Relationship Id="rId3" Type="http://schemas.openxmlformats.org/officeDocument/2006/relationships/themeOverride" Target="../theme/themeOverride17.xml"/><Relationship Id="rId4" Type="http://schemas.openxmlformats.org/officeDocument/2006/relationships/package" Target="../embeddings/Microsoft_Excel_Sheet31.xlsx"/></Relationships>
</file>

<file path=ppt/charts/_rels/chart32.xml.rels><?xml version="1.0" encoding="UTF-8" standalone="yes"?><Relationships xmlns="http://schemas.openxmlformats.org/package/2006/relationships"><Relationship Id="rId1" Type="http://schemas.microsoft.com/office/2011/relationships/chartStyle" Target="style32.xml"/><Relationship Id="rId2" Type="http://schemas.microsoft.com/office/2011/relationships/chartColorStyle" Target="colors32.xml"/><Relationship Id="rId3" Type="http://schemas.openxmlformats.org/officeDocument/2006/relationships/themeOverride" Target="../theme/themeOverride34.xml"/><Relationship Id="rId4" Type="http://schemas.openxmlformats.org/officeDocument/2006/relationships/package" Target="../embeddings/Microsoft_Excel_Sheet32.xlsx"/></Relationships>
</file>

<file path=ppt/charts/_rels/chart33.xml.rels><?xml version="1.0" encoding="UTF-8" standalone="yes"?><Relationships xmlns="http://schemas.openxmlformats.org/package/2006/relationships"><Relationship Id="rId1" Type="http://schemas.microsoft.com/office/2011/relationships/chartStyle" Target="style33.xml"/><Relationship Id="rId2" Type="http://schemas.microsoft.com/office/2011/relationships/chartColorStyle" Target="colors33.xml"/><Relationship Id="rId3" Type="http://schemas.openxmlformats.org/officeDocument/2006/relationships/themeOverride" Target="../theme/themeOverride28.xml"/><Relationship Id="rId4" Type="http://schemas.openxmlformats.org/officeDocument/2006/relationships/package" Target="../embeddings/Microsoft_Excel_Sheet33.xlsx"/></Relationships>
</file>

<file path=ppt/charts/_rels/chart34.xml.rels><?xml version="1.0" encoding="UTF-8" standalone="yes"?><Relationships xmlns="http://schemas.openxmlformats.org/package/2006/relationships"><Relationship Id="rId1" Type="http://schemas.microsoft.com/office/2011/relationships/chartStyle" Target="style34.xml"/><Relationship Id="rId2" Type="http://schemas.microsoft.com/office/2011/relationships/chartColorStyle" Target="colors34.xml"/><Relationship Id="rId3" Type="http://schemas.openxmlformats.org/officeDocument/2006/relationships/themeOverride" Target="../theme/themeOverride11.xml"/><Relationship Id="rId4" Type="http://schemas.openxmlformats.org/officeDocument/2006/relationships/package" Target="../embeddings/Microsoft_Excel_Sheet34.xlsx"/></Relationships>
</file>

<file path=ppt/charts/_rels/chart35.xml.rels><?xml version="1.0" encoding="UTF-8" standalone="yes"?><Relationships xmlns="http://schemas.openxmlformats.org/package/2006/relationships"><Relationship Id="rId1" Type="http://schemas.microsoft.com/office/2011/relationships/chartStyle" Target="style35.xml"/><Relationship Id="rId2" Type="http://schemas.microsoft.com/office/2011/relationships/chartColorStyle" Target="colors35.xml"/><Relationship Id="rId3" Type="http://schemas.openxmlformats.org/officeDocument/2006/relationships/themeOverride" Target="../theme/themeOverride2.xml"/><Relationship Id="rId4" Type="http://schemas.openxmlformats.org/officeDocument/2006/relationships/package" Target="../embeddings/Microsoft_Excel_Sheet35.xlsx"/></Relationships>
</file>

<file path=ppt/charts/_rels/chart36.xml.rels><?xml version="1.0" encoding="UTF-8" standalone="yes"?><Relationships xmlns="http://schemas.openxmlformats.org/package/2006/relationships"><Relationship Id="rId1" Type="http://schemas.microsoft.com/office/2011/relationships/chartStyle" Target="style36.xml"/><Relationship Id="rId2" Type="http://schemas.microsoft.com/office/2011/relationships/chartColorStyle" Target="colors36.xml"/><Relationship Id="rId3" Type="http://schemas.openxmlformats.org/officeDocument/2006/relationships/themeOverride" Target="../theme/themeOverride37.xml"/><Relationship Id="rId4" Type="http://schemas.openxmlformats.org/officeDocument/2006/relationships/package" Target="../embeddings/Microsoft_Excel_Sheet36.xlsx"/></Relationships>
</file>

<file path=ppt/charts/_rels/chart37.xml.rels><?xml version="1.0" encoding="UTF-8" standalone="yes"?><Relationships xmlns="http://schemas.openxmlformats.org/package/2006/relationships"><Relationship Id="rId1" Type="http://schemas.microsoft.com/office/2011/relationships/chartStyle" Target="style37.xml"/><Relationship Id="rId2" Type="http://schemas.microsoft.com/office/2011/relationships/chartColorStyle" Target="colors37.xml"/><Relationship Id="rId3" Type="http://schemas.openxmlformats.org/officeDocument/2006/relationships/themeOverride" Target="../theme/themeOverride20.xml"/><Relationship Id="rId4" Type="http://schemas.openxmlformats.org/officeDocument/2006/relationships/package" Target="../embeddings/Microsoft_Excel_Sheet37.xlsx"/></Relationships>
</file>

<file path=ppt/charts/_rels/chart38.xml.rels><?xml version="1.0" encoding="UTF-8" standalone="yes"?><Relationships xmlns="http://schemas.openxmlformats.org/package/2006/relationships"><Relationship Id="rId1" Type="http://schemas.microsoft.com/office/2011/relationships/chartStyle" Target="style38.xml"/><Relationship Id="rId2" Type="http://schemas.microsoft.com/office/2011/relationships/chartColorStyle" Target="colors38.xml"/><Relationship Id="rId3" Type="http://schemas.openxmlformats.org/officeDocument/2006/relationships/themeOverride" Target="../theme/themeOverride21.xml"/><Relationship Id="rId4" Type="http://schemas.openxmlformats.org/officeDocument/2006/relationships/package" Target="../embeddings/Microsoft_Excel_Sheet38.xlsx"/></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themeOverride" Target="../theme/themeOverride14.xml"/><Relationship Id="rId4"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themeOverride" Target="../theme/themeOverride9.xml"/><Relationship Id="rId4"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microsoft.com/office/2011/relationships/chartStyle" Target="style6.xml"/><Relationship Id="rId2" Type="http://schemas.microsoft.com/office/2011/relationships/chartColorStyle" Target="colors6.xml"/><Relationship Id="rId3" Type="http://schemas.openxmlformats.org/officeDocument/2006/relationships/themeOverride" Target="../theme/themeOverride5.xml"/><Relationship Id="rId4"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microsoft.com/office/2011/relationships/chartStyle" Target="style7.xml"/><Relationship Id="rId2" Type="http://schemas.microsoft.com/office/2011/relationships/chartColorStyle" Target="colors7.xml"/><Relationship Id="rId3" Type="http://schemas.openxmlformats.org/officeDocument/2006/relationships/themeOverride" Target="../theme/themeOverride3.xml"/><Relationship Id="rId4" Type="http://schemas.openxmlformats.org/officeDocument/2006/relationships/package" Target="../embeddings/Microsoft_Excel_Sheet7.xlsx"/></Relationships>
</file>

<file path=ppt/charts/_rels/chart8.xml.rels><?xml version="1.0" encoding="UTF-8" standalone="yes"?><Relationships xmlns="http://schemas.openxmlformats.org/package/2006/relationships"><Relationship Id="rId1" Type="http://schemas.microsoft.com/office/2011/relationships/chartStyle" Target="style8.xml"/><Relationship Id="rId2" Type="http://schemas.microsoft.com/office/2011/relationships/chartColorStyle" Target="colors8.xml"/><Relationship Id="rId3" Type="http://schemas.openxmlformats.org/officeDocument/2006/relationships/themeOverride" Target="../theme/themeOverride6.xml"/><Relationship Id="rId4" Type="http://schemas.openxmlformats.org/officeDocument/2006/relationships/package" Target="../embeddings/Microsoft_Excel_Sheet8.xlsx"/></Relationships>
</file>

<file path=ppt/charts/_rels/chart9.xml.rels><?xml version="1.0" encoding="UTF-8" standalone="yes"?><Relationships xmlns="http://schemas.openxmlformats.org/package/2006/relationships"><Relationship Id="rId1" Type="http://schemas.microsoft.com/office/2011/relationships/chartStyle" Target="style9.xml"/><Relationship Id="rId2" Type="http://schemas.microsoft.com/office/2011/relationships/chartColorStyle" Target="colors9.xml"/><Relationship Id="rId3" Type="http://schemas.openxmlformats.org/officeDocument/2006/relationships/themeOverride" Target="../theme/themeOverride19.xml"/><Relationship Id="rId4" Type="http://schemas.openxmlformats.org/officeDocument/2006/relationships/package" Target="../embeddings/Microsoft_Excel_Sheet9.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o-RO"/>
              <a:t>Categorii de respondenți</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o-RO"/>
        </a:p>
      </c:txPr>
    </c:title>
    <c:autoTitleDeleted val="0"/>
    <c:plotArea>
      <c:layout/>
      <c:pieChart>
        <c:varyColors val="1"/>
        <c:ser>
          <c:idx val="0"/>
          <c:order val="0"/>
          <c:explosion val="1"/>
          <c:dPt>
            <c:idx val="0"/>
            <c:bubble3D val="0"/>
            <c:spPr>
              <a:solidFill>
                <a:schemeClr val="accent1">
                  <a:shade val="58000"/>
                </a:schemeClr>
              </a:solidFill>
              <a:ln w="19050">
                <a:solidFill>
                  <a:schemeClr val="lt1"/>
                </a:solidFill>
              </a:ln>
              <a:effectLst/>
            </c:spPr>
            <c:extLst>
              <c:ext xmlns:c16="http://schemas.microsoft.com/office/drawing/2014/chart" uri="{C3380CC4-5D6E-409C-BE32-E72D297353CC}">
                <c16:uniqueId val="{00000001-26F4-44FC-83B6-1CDBE6ABFE30}"/>
              </c:ext>
            </c:extLst>
          </c:dPt>
          <c:dPt>
            <c:idx val="1"/>
            <c:bubble3D val="0"/>
            <c:spPr>
              <a:solidFill>
                <a:schemeClr val="accent1">
                  <a:shade val="86000"/>
                </a:schemeClr>
              </a:solidFill>
              <a:ln w="19050">
                <a:solidFill>
                  <a:schemeClr val="lt1"/>
                </a:solidFill>
              </a:ln>
              <a:effectLst/>
            </c:spPr>
            <c:extLst>
              <c:ext xmlns:c16="http://schemas.microsoft.com/office/drawing/2014/chart" uri="{C3380CC4-5D6E-409C-BE32-E72D297353CC}">
                <c16:uniqueId val="{00000003-26F4-44FC-83B6-1CDBE6ABFE30}"/>
              </c:ext>
            </c:extLst>
          </c:dPt>
          <c:dPt>
            <c:idx val="2"/>
            <c:bubble3D val="0"/>
            <c:spPr>
              <a:solidFill>
                <a:schemeClr val="accent1">
                  <a:tint val="86000"/>
                </a:schemeClr>
              </a:solidFill>
              <a:ln w="19050">
                <a:solidFill>
                  <a:schemeClr val="lt1"/>
                </a:solidFill>
              </a:ln>
              <a:effectLst/>
            </c:spPr>
            <c:extLst>
              <c:ext xmlns:c16="http://schemas.microsoft.com/office/drawing/2014/chart" uri="{C3380CC4-5D6E-409C-BE32-E72D297353CC}">
                <c16:uniqueId val="{00000005-26F4-44FC-83B6-1CDBE6ABFE30}"/>
              </c:ext>
            </c:extLst>
          </c:dPt>
          <c:dPt>
            <c:idx val="3"/>
            <c:bubble3D val="0"/>
            <c:spPr>
              <a:solidFill>
                <a:schemeClr val="accent1">
                  <a:tint val="58000"/>
                </a:schemeClr>
              </a:solidFill>
              <a:ln w="19050">
                <a:solidFill>
                  <a:schemeClr val="lt1"/>
                </a:solidFill>
              </a:ln>
              <a:effectLst/>
            </c:spPr>
            <c:extLst>
              <c:ext xmlns:c16="http://schemas.microsoft.com/office/drawing/2014/chart" uri="{C3380CC4-5D6E-409C-BE32-E72D297353CC}">
                <c16:uniqueId val="{00000007-26F4-44FC-83B6-1CDBE6ABFE3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o-RO"/>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INTR2!$A$1:$A$4</c:f>
              <c:strCache>
                <c:ptCount val="4"/>
                <c:pt idx="0">
                  <c:v>demnitar</c:v>
                </c:pt>
                <c:pt idx="1">
                  <c:v>personal contractual</c:v>
                </c:pt>
                <c:pt idx="2">
                  <c:v>funcționar public de parlamentar de conducere</c:v>
                </c:pt>
                <c:pt idx="3">
                  <c:v>funcționar public parlamentar de execuție</c:v>
                </c:pt>
              </c:strCache>
            </c:strRef>
          </c:cat>
          <c:val>
            <c:numRef>
              <c:f>INTR2!$B$1:$B$4</c:f>
              <c:numCache>
                <c:formatCode>0.00%</c:formatCode>
                <c:ptCount val="4"/>
                <c:pt idx="0">
                  <c:v>3.952569169960474E-3</c:v>
                </c:pt>
                <c:pt idx="1">
                  <c:v>5.533596837944664E-2</c:v>
                </c:pt>
                <c:pt idx="2">
                  <c:v>0.1541501976284585</c:v>
                </c:pt>
                <c:pt idx="3">
                  <c:v>0.7865612648221344</c:v>
                </c:pt>
              </c:numCache>
            </c:numRef>
          </c:val>
          <c:extLst>
            <c:ext xmlns:c16="http://schemas.microsoft.com/office/drawing/2014/chart" uri="{C3380CC4-5D6E-409C-BE32-E72D297353CC}">
              <c16:uniqueId val="{00000008-26F4-44FC-83B6-1CDBE6ABFE30}"/>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o-RO"/>
        </a:p>
      </c:txPr>
    </c:legend>
    <c:plotVisOnly val="1"/>
    <c:dispBlanksAs val="gap"/>
    <c:showDLblsOverMax val="0"/>
  </c:chart>
  <c:spPr>
    <a:noFill/>
    <a:ln>
      <a:noFill/>
    </a:ln>
    <a:effectLst/>
  </c:spPr>
  <c:txPr>
    <a:bodyPr/>
    <a:lstStyle/>
    <a:p>
      <a:pPr>
        <a:defRPr/>
      </a:pPr>
      <a:endParaRPr lang="ro-RO"/>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o-RO"/>
              <a:t>Gradul de cunoaștere a procesului de identificare</a:t>
            </a:r>
            <a:r>
              <a:rPr lang="ro-RO" baseline="0"/>
              <a:t> </a:t>
            </a:r>
            <a:r>
              <a:rPr lang="ro-RO"/>
              <a:t>a funcțiilor sensibile (autoevaluare)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o-RO"/>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INTR4!$A$55:$A$58</c:f>
              <c:strCache>
                <c:ptCount val="4"/>
                <c:pt idx="0">
                  <c:v>În mare măsură</c:v>
                </c:pt>
                <c:pt idx="1">
                  <c:v>În măsură medie</c:v>
                </c:pt>
                <c:pt idx="2">
                  <c:v>În mică măsură</c:v>
                </c:pt>
                <c:pt idx="3">
                  <c:v>Nu știu/ Nu răspund</c:v>
                </c:pt>
              </c:strCache>
            </c:strRef>
          </c:cat>
          <c:val>
            <c:numRef>
              <c:f>INTR4!$B$55:$B$58</c:f>
              <c:numCache>
                <c:formatCode>0.00%</c:formatCode>
                <c:ptCount val="4"/>
                <c:pt idx="0">
                  <c:v>0.54150197628458496</c:v>
                </c:pt>
                <c:pt idx="1">
                  <c:v>0.40711462450592883</c:v>
                </c:pt>
                <c:pt idx="2">
                  <c:v>4.7430830039525688E-2</c:v>
                </c:pt>
                <c:pt idx="3">
                  <c:v>3.952569169960474E-3</c:v>
                </c:pt>
              </c:numCache>
            </c:numRef>
          </c:val>
          <c:extLst>
            <c:ext xmlns:c16="http://schemas.microsoft.com/office/drawing/2014/chart" uri="{C3380CC4-5D6E-409C-BE32-E72D297353CC}">
              <c16:uniqueId val="{00000000-D5E4-4458-8DC8-6EBBE8BB2C60}"/>
            </c:ext>
          </c:extLst>
        </c:ser>
        <c:dLbls>
          <c:dLblPos val="outEnd"/>
          <c:showLegendKey val="0"/>
          <c:showVal val="1"/>
          <c:showCatName val="0"/>
          <c:showSerName val="0"/>
          <c:showPercent val="0"/>
          <c:showBubbleSize val="0"/>
        </c:dLbls>
        <c:gapWidth val="219"/>
        <c:overlap val="-27"/>
        <c:axId val="1983515935"/>
        <c:axId val="125772335"/>
      </c:barChart>
      <c:catAx>
        <c:axId val="19835159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o-RO"/>
          </a:p>
        </c:txPr>
        <c:crossAx val="125772335"/>
        <c:crosses val="autoZero"/>
        <c:auto val="1"/>
        <c:lblAlgn val="ctr"/>
        <c:lblOffset val="100"/>
        <c:noMultiLvlLbl val="0"/>
      </c:catAx>
      <c:valAx>
        <c:axId val="125772335"/>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o-RO"/>
          </a:p>
        </c:txPr>
        <c:crossAx val="198351593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o-RO"/>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o-RO"/>
              <a:t>Gradul de cunoaștere</a:t>
            </a:r>
            <a:r>
              <a:rPr lang="ro-RO" baseline="0"/>
              <a:t> a ev</a:t>
            </a:r>
            <a:r>
              <a:rPr lang="ro-RO"/>
              <a:t>aluării și gestionării riscurilor de corupție (autoevaluare)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o-RO"/>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INTR4!$A$62:$A$65</c:f>
              <c:strCache>
                <c:ptCount val="4"/>
                <c:pt idx="0">
                  <c:v>În mare măsură</c:v>
                </c:pt>
                <c:pt idx="1">
                  <c:v>În măsură medie</c:v>
                </c:pt>
                <c:pt idx="2">
                  <c:v>În mică măsură</c:v>
                </c:pt>
                <c:pt idx="3">
                  <c:v>Nu știu/ Nu răspund</c:v>
                </c:pt>
              </c:strCache>
            </c:strRef>
          </c:cat>
          <c:val>
            <c:numRef>
              <c:f>INTR4!$B$62:$B$65</c:f>
              <c:numCache>
                <c:formatCode>0.00%</c:formatCode>
                <c:ptCount val="4"/>
                <c:pt idx="0">
                  <c:v>0.50988142292490124</c:v>
                </c:pt>
                <c:pt idx="1">
                  <c:v>0.44664031620553357</c:v>
                </c:pt>
                <c:pt idx="2">
                  <c:v>3.9525691699604744E-2</c:v>
                </c:pt>
                <c:pt idx="3">
                  <c:v>3.952569169960474E-3</c:v>
                </c:pt>
              </c:numCache>
            </c:numRef>
          </c:val>
          <c:extLst>
            <c:ext xmlns:c16="http://schemas.microsoft.com/office/drawing/2014/chart" uri="{C3380CC4-5D6E-409C-BE32-E72D297353CC}">
              <c16:uniqueId val="{00000000-8BCA-4072-9499-64BFE9700B51}"/>
            </c:ext>
          </c:extLst>
        </c:ser>
        <c:dLbls>
          <c:dLblPos val="outEnd"/>
          <c:showLegendKey val="0"/>
          <c:showVal val="1"/>
          <c:showCatName val="0"/>
          <c:showSerName val="0"/>
          <c:showPercent val="0"/>
          <c:showBubbleSize val="0"/>
        </c:dLbls>
        <c:gapWidth val="219"/>
        <c:overlap val="-27"/>
        <c:axId val="80751791"/>
        <c:axId val="126007839"/>
      </c:barChart>
      <c:catAx>
        <c:axId val="807517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o-RO"/>
          </a:p>
        </c:txPr>
        <c:crossAx val="126007839"/>
        <c:crosses val="autoZero"/>
        <c:auto val="1"/>
        <c:lblAlgn val="ctr"/>
        <c:lblOffset val="100"/>
        <c:noMultiLvlLbl val="0"/>
      </c:catAx>
      <c:valAx>
        <c:axId val="126007839"/>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o-RO"/>
          </a:p>
        </c:txPr>
        <c:crossAx val="8075179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o-RO"/>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o-RO"/>
              <a:t>Gradul de cunoaștere a normelor</a:t>
            </a:r>
            <a:r>
              <a:rPr lang="ro-RO" baseline="0"/>
              <a:t> privind c</a:t>
            </a:r>
            <a:r>
              <a:rPr lang="ro-RO"/>
              <a:t>onflictele de interese (autoevaluare)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o-RO"/>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INTR4!$A$69:$A$71</c:f>
              <c:strCache>
                <c:ptCount val="3"/>
                <c:pt idx="0">
                  <c:v>În mare măsură</c:v>
                </c:pt>
                <c:pt idx="1">
                  <c:v>În măsură medie</c:v>
                </c:pt>
                <c:pt idx="2">
                  <c:v>În mică măsură</c:v>
                </c:pt>
              </c:strCache>
            </c:strRef>
          </c:cat>
          <c:val>
            <c:numRef>
              <c:f>INTR4!$B$69:$B$71</c:f>
              <c:numCache>
                <c:formatCode>0.00%</c:formatCode>
                <c:ptCount val="3"/>
                <c:pt idx="0">
                  <c:v>0.79051383399209485</c:v>
                </c:pt>
                <c:pt idx="1">
                  <c:v>0.18972332015810275</c:v>
                </c:pt>
                <c:pt idx="2">
                  <c:v>1.9762845849802372E-2</c:v>
                </c:pt>
              </c:numCache>
            </c:numRef>
          </c:val>
          <c:extLst>
            <c:ext xmlns:c16="http://schemas.microsoft.com/office/drawing/2014/chart" uri="{C3380CC4-5D6E-409C-BE32-E72D297353CC}">
              <c16:uniqueId val="{00000000-E284-4447-A781-585A57E6A146}"/>
            </c:ext>
          </c:extLst>
        </c:ser>
        <c:dLbls>
          <c:dLblPos val="outEnd"/>
          <c:showLegendKey val="0"/>
          <c:showVal val="1"/>
          <c:showCatName val="0"/>
          <c:showSerName val="0"/>
          <c:showPercent val="0"/>
          <c:showBubbleSize val="0"/>
        </c:dLbls>
        <c:gapWidth val="219"/>
        <c:overlap val="-27"/>
        <c:axId val="1935819343"/>
        <c:axId val="248476783"/>
      </c:barChart>
      <c:catAx>
        <c:axId val="19358193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o-RO"/>
          </a:p>
        </c:txPr>
        <c:crossAx val="248476783"/>
        <c:crosses val="autoZero"/>
        <c:auto val="1"/>
        <c:lblAlgn val="ctr"/>
        <c:lblOffset val="100"/>
        <c:noMultiLvlLbl val="0"/>
      </c:catAx>
      <c:valAx>
        <c:axId val="248476783"/>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o-RO"/>
          </a:p>
        </c:txPr>
        <c:crossAx val="193581934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o-RO"/>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o-RO"/>
              <a:t>Gradul</a:t>
            </a:r>
            <a:r>
              <a:rPr lang="ro-RO" baseline="0"/>
              <a:t> de cunoaștere a normelor de t</a:t>
            </a:r>
            <a:r>
              <a:rPr lang="ro-RO"/>
              <a:t>ransparență în procesul decizional (autoevaluare)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o-RO"/>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INTR4!$A$75:$A$77</c:f>
              <c:strCache>
                <c:ptCount val="3"/>
                <c:pt idx="0">
                  <c:v>În mare măsură</c:v>
                </c:pt>
                <c:pt idx="1">
                  <c:v>În măsură medie</c:v>
                </c:pt>
                <c:pt idx="2">
                  <c:v>În mică măsură</c:v>
                </c:pt>
              </c:strCache>
            </c:strRef>
          </c:cat>
          <c:val>
            <c:numRef>
              <c:f>INTR4!$B$75:$B$77</c:f>
              <c:numCache>
                <c:formatCode>0.00%</c:formatCode>
                <c:ptCount val="3"/>
                <c:pt idx="0">
                  <c:v>0.6837944664031621</c:v>
                </c:pt>
                <c:pt idx="1">
                  <c:v>0.26877470355731226</c:v>
                </c:pt>
                <c:pt idx="2">
                  <c:v>4.7430830039525688E-2</c:v>
                </c:pt>
              </c:numCache>
            </c:numRef>
          </c:val>
          <c:extLst>
            <c:ext xmlns:c16="http://schemas.microsoft.com/office/drawing/2014/chart" uri="{C3380CC4-5D6E-409C-BE32-E72D297353CC}">
              <c16:uniqueId val="{00000000-4800-43E1-A455-EA0B622AF218}"/>
            </c:ext>
          </c:extLst>
        </c:ser>
        <c:dLbls>
          <c:dLblPos val="outEnd"/>
          <c:showLegendKey val="0"/>
          <c:showVal val="1"/>
          <c:showCatName val="0"/>
          <c:showSerName val="0"/>
          <c:showPercent val="0"/>
          <c:showBubbleSize val="0"/>
        </c:dLbls>
        <c:gapWidth val="219"/>
        <c:overlap val="-27"/>
        <c:axId val="1344789823"/>
        <c:axId val="248487183"/>
      </c:barChart>
      <c:catAx>
        <c:axId val="1344789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o-RO"/>
          </a:p>
        </c:txPr>
        <c:crossAx val="248487183"/>
        <c:crosses val="autoZero"/>
        <c:auto val="1"/>
        <c:lblAlgn val="ctr"/>
        <c:lblOffset val="100"/>
        <c:noMultiLvlLbl val="0"/>
      </c:catAx>
      <c:valAx>
        <c:axId val="248487183"/>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o-RO"/>
          </a:p>
        </c:txPr>
        <c:crossAx val="134478982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o-RO"/>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o-RO"/>
              <a:t>Gradul de cunoaștere a normelor privind accesul la informații de interes public (autoevaluare)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o-RO"/>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INTR4!$A$81:$A$83</c:f>
              <c:strCache>
                <c:ptCount val="3"/>
                <c:pt idx="0">
                  <c:v>În mare măsură</c:v>
                </c:pt>
                <c:pt idx="1">
                  <c:v>În măsură medie</c:v>
                </c:pt>
                <c:pt idx="2">
                  <c:v>În mică măsură</c:v>
                </c:pt>
              </c:strCache>
            </c:strRef>
          </c:cat>
          <c:val>
            <c:numRef>
              <c:f>INTR4!$B$81:$B$83</c:f>
              <c:numCache>
                <c:formatCode>0.00%</c:formatCode>
                <c:ptCount val="3"/>
                <c:pt idx="0">
                  <c:v>0.81027667984189722</c:v>
                </c:pt>
                <c:pt idx="1">
                  <c:v>0.17391304347826086</c:v>
                </c:pt>
                <c:pt idx="2">
                  <c:v>1.5810276679841896E-2</c:v>
                </c:pt>
              </c:numCache>
            </c:numRef>
          </c:val>
          <c:extLst>
            <c:ext xmlns:c16="http://schemas.microsoft.com/office/drawing/2014/chart" uri="{C3380CC4-5D6E-409C-BE32-E72D297353CC}">
              <c16:uniqueId val="{00000000-0C37-4FCA-8247-B86722AEC0F0}"/>
            </c:ext>
          </c:extLst>
        </c:ser>
        <c:dLbls>
          <c:dLblPos val="outEnd"/>
          <c:showLegendKey val="0"/>
          <c:showVal val="1"/>
          <c:showCatName val="0"/>
          <c:showSerName val="0"/>
          <c:showPercent val="0"/>
          <c:showBubbleSize val="0"/>
        </c:dLbls>
        <c:gapWidth val="219"/>
        <c:overlap val="-27"/>
        <c:axId val="252735055"/>
        <c:axId val="2037622927"/>
      </c:barChart>
      <c:catAx>
        <c:axId val="2527350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o-RO"/>
          </a:p>
        </c:txPr>
        <c:crossAx val="2037622927"/>
        <c:crosses val="autoZero"/>
        <c:auto val="1"/>
        <c:lblAlgn val="ctr"/>
        <c:lblOffset val="100"/>
        <c:noMultiLvlLbl val="0"/>
      </c:catAx>
      <c:valAx>
        <c:axId val="2037622927"/>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o-RO"/>
          </a:p>
        </c:txPr>
        <c:crossAx val="25273505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o-RO"/>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o-RO"/>
              <a:t>Gradul de cunoaștere a interdicţiile aplicabile după încheierea angajării în cadrul instituţiilor publice (pantouflage) - autoevaluare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o-RO"/>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INTR4!$A$87:$A$90</c:f>
              <c:strCache>
                <c:ptCount val="4"/>
                <c:pt idx="0">
                  <c:v>În mare măsură</c:v>
                </c:pt>
                <c:pt idx="1">
                  <c:v>În măsură medie</c:v>
                </c:pt>
                <c:pt idx="2">
                  <c:v>În mică măsură</c:v>
                </c:pt>
                <c:pt idx="3">
                  <c:v>Nu știu/ Nu răspund</c:v>
                </c:pt>
              </c:strCache>
            </c:strRef>
          </c:cat>
          <c:val>
            <c:numRef>
              <c:f>INTR4!$B$87:$B$90</c:f>
              <c:numCache>
                <c:formatCode>0.00%</c:formatCode>
                <c:ptCount val="4"/>
                <c:pt idx="0">
                  <c:v>0.75098814229249011</c:v>
                </c:pt>
                <c:pt idx="1">
                  <c:v>0.20553359683794467</c:v>
                </c:pt>
                <c:pt idx="2">
                  <c:v>3.9525691699604744E-2</c:v>
                </c:pt>
                <c:pt idx="3">
                  <c:v>3.952569169960474E-3</c:v>
                </c:pt>
              </c:numCache>
            </c:numRef>
          </c:val>
          <c:extLst>
            <c:ext xmlns:c16="http://schemas.microsoft.com/office/drawing/2014/chart" uri="{C3380CC4-5D6E-409C-BE32-E72D297353CC}">
              <c16:uniqueId val="{00000000-4407-4169-A227-8C1C8D9060F8}"/>
            </c:ext>
          </c:extLst>
        </c:ser>
        <c:dLbls>
          <c:dLblPos val="outEnd"/>
          <c:showLegendKey val="0"/>
          <c:showVal val="1"/>
          <c:showCatName val="0"/>
          <c:showSerName val="0"/>
          <c:showPercent val="0"/>
          <c:showBubbleSize val="0"/>
        </c:dLbls>
        <c:gapWidth val="219"/>
        <c:overlap val="-27"/>
        <c:axId val="2036767487"/>
        <c:axId val="2034283711"/>
      </c:barChart>
      <c:catAx>
        <c:axId val="20367674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o-RO"/>
          </a:p>
        </c:txPr>
        <c:crossAx val="2034283711"/>
        <c:crosses val="autoZero"/>
        <c:auto val="1"/>
        <c:lblAlgn val="ctr"/>
        <c:lblOffset val="100"/>
        <c:noMultiLvlLbl val="0"/>
      </c:catAx>
      <c:valAx>
        <c:axId val="2034283711"/>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o-RO"/>
          </a:p>
        </c:txPr>
        <c:crossAx val="203676748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o-RO"/>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o-RO"/>
              <a:t>Gradul de cunoaștere în mare măsură a politicilor de prevenire a corupției (sinteză autoevaluare)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o-RO"/>
        </a:p>
      </c:txPr>
    </c:title>
    <c:autoTitleDeleted val="0"/>
    <c:plotArea>
      <c:layout/>
      <c:barChart>
        <c:barDir val="col"/>
        <c:grouping val="clustered"/>
        <c:varyColors val="0"/>
        <c:ser>
          <c:idx val="0"/>
          <c:order val="0"/>
          <c:tx>
            <c:strRef>
              <c:f>INTR4bis!$B$1</c:f>
              <c:strCache>
                <c:ptCount val="1"/>
                <c:pt idx="0">
                  <c:v>În mare măsură</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INTR4bis!$A$2:$A$15</c:f>
              <c:strCache>
                <c:ptCount val="14"/>
                <c:pt idx="0">
                  <c:v>Evaluarea incidentelor de integritate</c:v>
                </c:pt>
                <c:pt idx="1">
                  <c:v>Avertizarea în interes public și protecția avertizorului</c:v>
                </c:pt>
                <c:pt idx="2">
                  <c:v>Evaluare și gestionarea riscurilor de corupție</c:v>
                </c:pt>
                <c:pt idx="3">
                  <c:v>Identificarea funcțiilor sensibile</c:v>
                </c:pt>
                <c:pt idx="4">
                  <c:v>Rolul consilierului de etică</c:v>
                </c:pt>
                <c:pt idx="5">
                  <c:v>Transparența în procesul decizional</c:v>
                </c:pt>
                <c:pt idx="6">
                  <c:v>Interdicţiile (pantouflage)</c:v>
                </c:pt>
                <c:pt idx="7">
                  <c:v>Conflictele de interese</c:v>
                </c:pt>
                <c:pt idx="8">
                  <c:v>Faptele care intră în categoria infracțiunilor de corupție</c:v>
                </c:pt>
                <c:pt idx="9">
                  <c:v>Accesul la informații de interes public</c:v>
                </c:pt>
                <c:pt idx="10">
                  <c:v>Primirea și declararea cadourilor</c:v>
                </c:pt>
                <c:pt idx="11">
                  <c:v>Incompatibilități</c:v>
                </c:pt>
                <c:pt idx="12">
                  <c:v>Normele de conduită pentru aplicabile funcției</c:v>
                </c:pt>
                <c:pt idx="13">
                  <c:v>Declarațiile de avere și de interese</c:v>
                </c:pt>
              </c:strCache>
            </c:strRef>
          </c:cat>
          <c:val>
            <c:numRef>
              <c:f>INTR4bis!$B$2:$B$15</c:f>
              <c:numCache>
                <c:formatCode>0%</c:formatCode>
                <c:ptCount val="14"/>
                <c:pt idx="0">
                  <c:v>0.4268774703557312</c:v>
                </c:pt>
                <c:pt idx="1">
                  <c:v>0.49802371541501977</c:v>
                </c:pt>
                <c:pt idx="2">
                  <c:v>0.50988142292490124</c:v>
                </c:pt>
                <c:pt idx="3">
                  <c:v>0.54150197628458496</c:v>
                </c:pt>
                <c:pt idx="4">
                  <c:v>0.54545454545454541</c:v>
                </c:pt>
                <c:pt idx="5">
                  <c:v>0.6837944664031621</c:v>
                </c:pt>
                <c:pt idx="6">
                  <c:v>0.75098814229249011</c:v>
                </c:pt>
                <c:pt idx="7">
                  <c:v>0.79051383399209485</c:v>
                </c:pt>
                <c:pt idx="8">
                  <c:v>0.79841897233201586</c:v>
                </c:pt>
                <c:pt idx="9">
                  <c:v>0.81027667984189722</c:v>
                </c:pt>
                <c:pt idx="10">
                  <c:v>0.83003952569169959</c:v>
                </c:pt>
                <c:pt idx="11">
                  <c:v>0.86166007905138342</c:v>
                </c:pt>
                <c:pt idx="12">
                  <c:v>0.86561264822134387</c:v>
                </c:pt>
                <c:pt idx="13">
                  <c:v>0.92490118577075098</c:v>
                </c:pt>
              </c:numCache>
            </c:numRef>
          </c:val>
          <c:extLst>
            <c:ext xmlns:c16="http://schemas.microsoft.com/office/drawing/2014/chart" uri="{C3380CC4-5D6E-409C-BE32-E72D297353CC}">
              <c16:uniqueId val="{00000000-35F9-42B0-BFAC-2A79EA356B87}"/>
            </c:ext>
          </c:extLst>
        </c:ser>
        <c:dLbls>
          <c:dLblPos val="outEnd"/>
          <c:showLegendKey val="0"/>
          <c:showVal val="1"/>
          <c:showCatName val="0"/>
          <c:showSerName val="0"/>
          <c:showPercent val="0"/>
          <c:showBubbleSize val="0"/>
        </c:dLbls>
        <c:gapWidth val="219"/>
        <c:overlap val="-27"/>
        <c:axId val="81116959"/>
        <c:axId val="1980150767"/>
      </c:barChart>
      <c:catAx>
        <c:axId val="811169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o-RO"/>
          </a:p>
        </c:txPr>
        <c:crossAx val="1980150767"/>
        <c:crosses val="autoZero"/>
        <c:auto val="1"/>
        <c:lblAlgn val="ctr"/>
        <c:lblOffset val="100"/>
        <c:noMultiLvlLbl val="0"/>
      </c:catAx>
      <c:valAx>
        <c:axId val="198015076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o-RO"/>
          </a:p>
        </c:txPr>
        <c:crossAx val="8111695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o-RO"/>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o-RO"/>
              <a:t>Considerați că întotdeauna colegii, indiferent de nivelul ierarhic din cadrul instituției, respectă legile și normele de conduită în exercitarea atribuțiilor de serviciu?</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o-RO"/>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INTR5!$A$3:$A$5</c:f>
              <c:strCache>
                <c:ptCount val="3"/>
                <c:pt idx="0">
                  <c:v>DA</c:v>
                </c:pt>
                <c:pt idx="1">
                  <c:v>NU</c:v>
                </c:pt>
                <c:pt idx="2">
                  <c:v>Nu știu/ Nu răspund</c:v>
                </c:pt>
              </c:strCache>
            </c:strRef>
          </c:cat>
          <c:val>
            <c:numRef>
              <c:f>INTR5!$B$3:$B$5</c:f>
              <c:numCache>
                <c:formatCode>0.00%</c:formatCode>
                <c:ptCount val="3"/>
                <c:pt idx="0">
                  <c:v>0.55731225296442688</c:v>
                </c:pt>
                <c:pt idx="1">
                  <c:v>0.18181818181818182</c:v>
                </c:pt>
                <c:pt idx="2">
                  <c:v>0.2608695652173913</c:v>
                </c:pt>
              </c:numCache>
            </c:numRef>
          </c:val>
          <c:extLst>
            <c:ext xmlns:c16="http://schemas.microsoft.com/office/drawing/2014/chart" uri="{C3380CC4-5D6E-409C-BE32-E72D297353CC}">
              <c16:uniqueId val="{00000000-7AC0-4D98-914A-F1793550A787}"/>
            </c:ext>
          </c:extLst>
        </c:ser>
        <c:dLbls>
          <c:showLegendKey val="0"/>
          <c:showVal val="0"/>
          <c:showCatName val="0"/>
          <c:showSerName val="0"/>
          <c:showPercent val="0"/>
          <c:showBubbleSize val="0"/>
        </c:dLbls>
        <c:gapWidth val="182"/>
        <c:axId val="1903337280"/>
        <c:axId val="1884533184"/>
      </c:barChart>
      <c:catAx>
        <c:axId val="19033372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o-RO"/>
          </a:p>
        </c:txPr>
        <c:crossAx val="1884533184"/>
        <c:crosses val="autoZero"/>
        <c:auto val="1"/>
        <c:lblAlgn val="ctr"/>
        <c:lblOffset val="100"/>
        <c:noMultiLvlLbl val="0"/>
      </c:catAx>
      <c:valAx>
        <c:axId val="1884533184"/>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o-RO"/>
          </a:p>
        </c:txPr>
        <c:crossAx val="19033372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o-RO"/>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o-RO"/>
              <a:t>Cunoașteți persoana desemnată pentru consiliere etică din cadrul instituției?</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o-RO"/>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INTR5!$A$9:$A$11</c:f>
              <c:strCache>
                <c:ptCount val="3"/>
                <c:pt idx="0">
                  <c:v>DA</c:v>
                </c:pt>
                <c:pt idx="1">
                  <c:v>NU</c:v>
                </c:pt>
                <c:pt idx="2">
                  <c:v>Nu știu/ Nu răspund</c:v>
                </c:pt>
              </c:strCache>
            </c:strRef>
          </c:cat>
          <c:val>
            <c:numRef>
              <c:f>INTR5!$B$9:$B$11</c:f>
              <c:numCache>
                <c:formatCode>0.00%</c:formatCode>
                <c:ptCount val="3"/>
                <c:pt idx="0">
                  <c:v>0.67588932806324109</c:v>
                </c:pt>
                <c:pt idx="1">
                  <c:v>0.27667984189723321</c:v>
                </c:pt>
                <c:pt idx="2">
                  <c:v>4.7430830039525688E-2</c:v>
                </c:pt>
              </c:numCache>
            </c:numRef>
          </c:val>
          <c:extLst>
            <c:ext xmlns:c16="http://schemas.microsoft.com/office/drawing/2014/chart" uri="{C3380CC4-5D6E-409C-BE32-E72D297353CC}">
              <c16:uniqueId val="{00000000-1CC8-40E4-8538-0FC842D739E0}"/>
            </c:ext>
          </c:extLst>
        </c:ser>
        <c:dLbls>
          <c:dLblPos val="outEnd"/>
          <c:showLegendKey val="0"/>
          <c:showVal val="1"/>
          <c:showCatName val="0"/>
          <c:showSerName val="0"/>
          <c:showPercent val="0"/>
          <c:showBubbleSize val="0"/>
        </c:dLbls>
        <c:gapWidth val="219"/>
        <c:overlap val="-27"/>
        <c:axId val="1972467696"/>
        <c:axId val="1963062016"/>
      </c:barChart>
      <c:catAx>
        <c:axId val="1972467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o-RO"/>
          </a:p>
        </c:txPr>
        <c:crossAx val="1963062016"/>
        <c:crosses val="autoZero"/>
        <c:auto val="1"/>
        <c:lblAlgn val="ctr"/>
        <c:lblOffset val="100"/>
        <c:noMultiLvlLbl val="0"/>
      </c:catAx>
      <c:valAx>
        <c:axId val="196306201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o-RO"/>
          </a:p>
        </c:txPr>
        <c:crossAx val="19724676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o-RO"/>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o-RO"/>
              <a:t>Ați apelat vreodată la sprijinul consilierului de etică din instituție?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o-RO"/>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INTR5!$A$15:$A$17</c:f>
              <c:strCache>
                <c:ptCount val="3"/>
                <c:pt idx="0">
                  <c:v>DA</c:v>
                </c:pt>
                <c:pt idx="1">
                  <c:v>NU</c:v>
                </c:pt>
                <c:pt idx="2">
                  <c:v>Nu știu/ Nu răspund</c:v>
                </c:pt>
              </c:strCache>
            </c:strRef>
          </c:cat>
          <c:val>
            <c:numRef>
              <c:f>INTR5!$B$15:$B$17</c:f>
              <c:numCache>
                <c:formatCode>0.00%</c:formatCode>
                <c:ptCount val="3"/>
                <c:pt idx="0">
                  <c:v>2.3715415019762844E-2</c:v>
                </c:pt>
                <c:pt idx="1">
                  <c:v>0.96442687747035571</c:v>
                </c:pt>
                <c:pt idx="2">
                  <c:v>1.1857707509881422E-2</c:v>
                </c:pt>
              </c:numCache>
            </c:numRef>
          </c:val>
          <c:extLst>
            <c:ext xmlns:c16="http://schemas.microsoft.com/office/drawing/2014/chart" uri="{C3380CC4-5D6E-409C-BE32-E72D297353CC}">
              <c16:uniqueId val="{00000000-60B6-4B7F-A504-9571FA01C4DB}"/>
            </c:ext>
          </c:extLst>
        </c:ser>
        <c:dLbls>
          <c:dLblPos val="outEnd"/>
          <c:showLegendKey val="0"/>
          <c:showVal val="1"/>
          <c:showCatName val="0"/>
          <c:showSerName val="0"/>
          <c:showPercent val="0"/>
          <c:showBubbleSize val="0"/>
        </c:dLbls>
        <c:gapWidth val="219"/>
        <c:overlap val="-27"/>
        <c:axId val="1972447696"/>
        <c:axId val="1963059520"/>
      </c:barChart>
      <c:catAx>
        <c:axId val="1972447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o-RO"/>
          </a:p>
        </c:txPr>
        <c:crossAx val="1963059520"/>
        <c:crosses val="autoZero"/>
        <c:auto val="1"/>
        <c:lblAlgn val="ctr"/>
        <c:lblOffset val="100"/>
        <c:noMultiLvlLbl val="0"/>
      </c:catAx>
      <c:valAx>
        <c:axId val="196305952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o-RO"/>
          </a:p>
        </c:txPr>
        <c:crossAx val="19724476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o-RO"/>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o-RO"/>
              <a:t>Experiența</a:t>
            </a:r>
            <a:r>
              <a:rPr lang="ro-RO" baseline="0"/>
              <a:t> în cadrul instituției</a:t>
            </a:r>
            <a:endParaRPr lang="ro-RO"/>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o-RO"/>
        </a:p>
      </c:txPr>
    </c:title>
    <c:autoTitleDeleted val="0"/>
    <c:plotArea>
      <c:layout>
        <c:manualLayout>
          <c:layoutTarget val="inner"/>
          <c:xMode val="edge"/>
          <c:yMode val="edge"/>
          <c:x val="0.14599969996717857"/>
          <c:y val="0.12977138544571551"/>
          <c:w val="0.81557076405037476"/>
          <c:h val="0.80217527384023213"/>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INTR3!$A$2:$A$5</c:f>
              <c:strCache>
                <c:ptCount val="4"/>
                <c:pt idx="0">
                  <c:v>Sub 1 an</c:v>
                </c:pt>
                <c:pt idx="1">
                  <c:v>Între 1 și 3 ani</c:v>
                </c:pt>
                <c:pt idx="2">
                  <c:v>Între 3 și 10 ani</c:v>
                </c:pt>
                <c:pt idx="3">
                  <c:v>Peste 10 ani</c:v>
                </c:pt>
              </c:strCache>
            </c:strRef>
          </c:cat>
          <c:val>
            <c:numRef>
              <c:f>INTR3!$B$2:$B$5</c:f>
              <c:numCache>
                <c:formatCode>0.00%</c:formatCode>
                <c:ptCount val="4"/>
                <c:pt idx="0">
                  <c:v>0.1225296442687747</c:v>
                </c:pt>
                <c:pt idx="1">
                  <c:v>0.11462450592885376</c:v>
                </c:pt>
                <c:pt idx="2">
                  <c:v>0.5810276679841897</c:v>
                </c:pt>
                <c:pt idx="3">
                  <c:v>0.18181818181818182</c:v>
                </c:pt>
              </c:numCache>
            </c:numRef>
          </c:val>
          <c:extLst>
            <c:ext xmlns:c16="http://schemas.microsoft.com/office/drawing/2014/chart" uri="{C3380CC4-5D6E-409C-BE32-E72D297353CC}">
              <c16:uniqueId val="{00000000-060A-4D91-8667-BB871B5C9EF6}"/>
            </c:ext>
          </c:extLst>
        </c:ser>
        <c:dLbls>
          <c:dLblPos val="outEnd"/>
          <c:showLegendKey val="0"/>
          <c:showVal val="1"/>
          <c:showCatName val="0"/>
          <c:showSerName val="0"/>
          <c:showPercent val="0"/>
          <c:showBubbleSize val="0"/>
        </c:dLbls>
        <c:gapWidth val="182"/>
        <c:axId val="2027148159"/>
        <c:axId val="1985658639"/>
      </c:barChart>
      <c:catAx>
        <c:axId val="202714815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o-RO"/>
          </a:p>
        </c:txPr>
        <c:crossAx val="1985658639"/>
        <c:crosses val="autoZero"/>
        <c:auto val="1"/>
        <c:lblAlgn val="ctr"/>
        <c:lblOffset val="100"/>
        <c:noMultiLvlLbl val="0"/>
      </c:catAx>
      <c:valAx>
        <c:axId val="1985658639"/>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o-RO"/>
          </a:p>
        </c:txPr>
        <c:crossAx val="202714815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o-RO"/>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o-RO"/>
              <a:t>Ați participat la sesiuni de instruire interne / externe pe teme legate de anti-corupție/ etică în ultimii 5 ani?</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o-RO"/>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INTR5!$A$21:$A$23</c:f>
              <c:strCache>
                <c:ptCount val="3"/>
                <c:pt idx="0">
                  <c:v>DA</c:v>
                </c:pt>
                <c:pt idx="1">
                  <c:v>NU</c:v>
                </c:pt>
                <c:pt idx="2">
                  <c:v>Nu știu/ Nu răspund</c:v>
                </c:pt>
              </c:strCache>
            </c:strRef>
          </c:cat>
          <c:val>
            <c:numRef>
              <c:f>INTR5!$B$21:$B$23</c:f>
              <c:numCache>
                <c:formatCode>0.00%</c:formatCode>
                <c:ptCount val="3"/>
                <c:pt idx="0">
                  <c:v>0.62055335968379444</c:v>
                </c:pt>
                <c:pt idx="1">
                  <c:v>0.36363636363636365</c:v>
                </c:pt>
                <c:pt idx="2">
                  <c:v>1.5810276679841896E-2</c:v>
                </c:pt>
              </c:numCache>
            </c:numRef>
          </c:val>
          <c:extLst>
            <c:ext xmlns:c16="http://schemas.microsoft.com/office/drawing/2014/chart" uri="{C3380CC4-5D6E-409C-BE32-E72D297353CC}">
              <c16:uniqueId val="{00000000-B2C3-4635-A026-3075A47F05F9}"/>
            </c:ext>
          </c:extLst>
        </c:ser>
        <c:dLbls>
          <c:dLblPos val="outEnd"/>
          <c:showLegendKey val="0"/>
          <c:showVal val="1"/>
          <c:showCatName val="0"/>
          <c:showSerName val="0"/>
          <c:showPercent val="0"/>
          <c:showBubbleSize val="0"/>
        </c:dLbls>
        <c:gapWidth val="219"/>
        <c:overlap val="-27"/>
        <c:axId val="1908581744"/>
        <c:axId val="1963065760"/>
      </c:barChart>
      <c:catAx>
        <c:axId val="1908581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o-RO"/>
          </a:p>
        </c:txPr>
        <c:crossAx val="1963065760"/>
        <c:crosses val="autoZero"/>
        <c:auto val="1"/>
        <c:lblAlgn val="ctr"/>
        <c:lblOffset val="100"/>
        <c:noMultiLvlLbl val="0"/>
      </c:catAx>
      <c:valAx>
        <c:axId val="19630657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o-RO"/>
          </a:p>
        </c:txPr>
        <c:crossAx val="19085817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o-RO"/>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o-RO"/>
              <a:t>Din câte știți dumneavoastră, au existat cazuri de corupție, conflicte de interese sau incompatibilități (ori suspiciuni de acest gen) în cadrul instituției din care faceți parte, în ultimii 5 ani?</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o-RO"/>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INTR5!$A$27:$A$29</c:f>
              <c:strCache>
                <c:ptCount val="3"/>
                <c:pt idx="0">
                  <c:v>DA</c:v>
                </c:pt>
                <c:pt idx="1">
                  <c:v>NU</c:v>
                </c:pt>
                <c:pt idx="2">
                  <c:v>Nu știu/ Nu răspund</c:v>
                </c:pt>
              </c:strCache>
            </c:strRef>
          </c:cat>
          <c:val>
            <c:numRef>
              <c:f>INTR5!$B$27:$B$29</c:f>
              <c:numCache>
                <c:formatCode>0.00%</c:formatCode>
                <c:ptCount val="3"/>
                <c:pt idx="0">
                  <c:v>0.25691699604743085</c:v>
                </c:pt>
                <c:pt idx="1">
                  <c:v>0.29644268774703558</c:v>
                </c:pt>
                <c:pt idx="2">
                  <c:v>0.44664031620553357</c:v>
                </c:pt>
              </c:numCache>
            </c:numRef>
          </c:val>
          <c:extLst>
            <c:ext xmlns:c16="http://schemas.microsoft.com/office/drawing/2014/chart" uri="{C3380CC4-5D6E-409C-BE32-E72D297353CC}">
              <c16:uniqueId val="{00000000-58C3-4EB6-AA20-E8A08C2D44C9}"/>
            </c:ext>
          </c:extLst>
        </c:ser>
        <c:dLbls>
          <c:dLblPos val="outEnd"/>
          <c:showLegendKey val="0"/>
          <c:showVal val="1"/>
          <c:showCatName val="0"/>
          <c:showSerName val="0"/>
          <c:showPercent val="0"/>
          <c:showBubbleSize val="0"/>
        </c:dLbls>
        <c:gapWidth val="219"/>
        <c:overlap val="-27"/>
        <c:axId val="2020502864"/>
        <c:axId val="1963063680"/>
      </c:barChart>
      <c:catAx>
        <c:axId val="2020502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o-RO"/>
          </a:p>
        </c:txPr>
        <c:crossAx val="1963063680"/>
        <c:crosses val="autoZero"/>
        <c:auto val="1"/>
        <c:lblAlgn val="ctr"/>
        <c:lblOffset val="100"/>
        <c:noMultiLvlLbl val="0"/>
      </c:catAx>
      <c:valAx>
        <c:axId val="196306368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o-RO"/>
          </a:p>
        </c:txPr>
        <c:crossAx val="20205028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o-RO"/>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o-RO"/>
              <a:t>În cazul în care ați avea suspiciunea existenței unui incident de integritate în instituție l-ați raporta extern autorităților dacă nu primiți sprijin din partea structurilor responsabile sau conducătorului instituției?</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o-RO"/>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INTR5!$A$33:$A$35</c:f>
              <c:strCache>
                <c:ptCount val="3"/>
                <c:pt idx="0">
                  <c:v>DA</c:v>
                </c:pt>
                <c:pt idx="1">
                  <c:v>NU</c:v>
                </c:pt>
                <c:pt idx="2">
                  <c:v>Nu știu/ Nu răspund</c:v>
                </c:pt>
              </c:strCache>
            </c:strRef>
          </c:cat>
          <c:val>
            <c:numRef>
              <c:f>INTR5!$B$33:$B$35</c:f>
              <c:numCache>
                <c:formatCode>0.00%</c:formatCode>
                <c:ptCount val="3"/>
                <c:pt idx="0">
                  <c:v>0.56126482213438733</c:v>
                </c:pt>
                <c:pt idx="1">
                  <c:v>0.1067193675889328</c:v>
                </c:pt>
                <c:pt idx="2">
                  <c:v>0.33201581027667987</c:v>
                </c:pt>
              </c:numCache>
            </c:numRef>
          </c:val>
          <c:extLst>
            <c:ext xmlns:c16="http://schemas.microsoft.com/office/drawing/2014/chart" uri="{C3380CC4-5D6E-409C-BE32-E72D297353CC}">
              <c16:uniqueId val="{00000000-68C0-4154-9D47-43902DB52A8B}"/>
            </c:ext>
          </c:extLst>
        </c:ser>
        <c:dLbls>
          <c:dLblPos val="outEnd"/>
          <c:showLegendKey val="0"/>
          <c:showVal val="1"/>
          <c:showCatName val="0"/>
          <c:showSerName val="0"/>
          <c:showPercent val="0"/>
          <c:showBubbleSize val="0"/>
        </c:dLbls>
        <c:gapWidth val="219"/>
        <c:overlap val="-27"/>
        <c:axId val="1971819984"/>
        <c:axId val="2000633952"/>
      </c:barChart>
      <c:catAx>
        <c:axId val="1971819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o-RO"/>
          </a:p>
        </c:txPr>
        <c:crossAx val="2000633952"/>
        <c:crosses val="autoZero"/>
        <c:auto val="1"/>
        <c:lblAlgn val="ctr"/>
        <c:lblOffset val="100"/>
        <c:noMultiLvlLbl val="0"/>
      </c:catAx>
      <c:valAx>
        <c:axId val="200063395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o-RO"/>
          </a:p>
        </c:txPr>
        <c:crossAx val="19718199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o-RO"/>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o-RO"/>
              <a:t>Considerați că măsurile de prevenire a corupției existente în cadrul instituției dumneavoastră descurajează corupția și ajută personalul să evite situații de acest gen?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o-RO"/>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INTR5!$A$39:$A$41</c:f>
              <c:strCache>
                <c:ptCount val="3"/>
                <c:pt idx="0">
                  <c:v>DA</c:v>
                </c:pt>
                <c:pt idx="1">
                  <c:v>NU</c:v>
                </c:pt>
                <c:pt idx="2">
                  <c:v>Nu știu/ Nu răspund</c:v>
                </c:pt>
              </c:strCache>
            </c:strRef>
          </c:cat>
          <c:val>
            <c:numRef>
              <c:f>INTR5!$B$39:$B$41</c:f>
              <c:numCache>
                <c:formatCode>0.00%</c:formatCode>
                <c:ptCount val="3"/>
                <c:pt idx="0">
                  <c:v>0.73122529644268774</c:v>
                </c:pt>
                <c:pt idx="1">
                  <c:v>9.4861660079051377E-2</c:v>
                </c:pt>
                <c:pt idx="2">
                  <c:v>0.17391304347826086</c:v>
                </c:pt>
              </c:numCache>
            </c:numRef>
          </c:val>
          <c:extLst>
            <c:ext xmlns:c16="http://schemas.microsoft.com/office/drawing/2014/chart" uri="{C3380CC4-5D6E-409C-BE32-E72D297353CC}">
              <c16:uniqueId val="{00000000-0BE4-4B4E-85DA-81F82C70189D}"/>
            </c:ext>
          </c:extLst>
        </c:ser>
        <c:dLbls>
          <c:dLblPos val="outEnd"/>
          <c:showLegendKey val="0"/>
          <c:showVal val="1"/>
          <c:showCatName val="0"/>
          <c:showSerName val="0"/>
          <c:showPercent val="0"/>
          <c:showBubbleSize val="0"/>
        </c:dLbls>
        <c:gapWidth val="219"/>
        <c:overlap val="-27"/>
        <c:axId val="2020479664"/>
        <c:axId val="2000655584"/>
      </c:barChart>
      <c:catAx>
        <c:axId val="2020479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o-RO"/>
          </a:p>
        </c:txPr>
        <c:crossAx val="2000655584"/>
        <c:crosses val="autoZero"/>
        <c:auto val="1"/>
        <c:lblAlgn val="ctr"/>
        <c:lblOffset val="100"/>
        <c:noMultiLvlLbl val="0"/>
      </c:catAx>
      <c:valAx>
        <c:axId val="200065558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o-RO"/>
          </a:p>
        </c:txPr>
        <c:crossAx val="20204796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o-RO"/>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o-RO"/>
              <a:t> Aveți un registru de riscuri de corupție la nivelul structurii (biroului/ serviciului/ direcției) în care vă desfășurați activitatea?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o-RO"/>
        </a:p>
      </c:txPr>
    </c:title>
    <c:autoTitleDeleted val="0"/>
    <c:plotArea>
      <c:layout/>
      <c:pieChart>
        <c:varyColors val="1"/>
        <c:ser>
          <c:idx val="0"/>
          <c:order val="0"/>
          <c:dPt>
            <c:idx val="0"/>
            <c:bubble3D val="0"/>
            <c:spPr>
              <a:solidFill>
                <a:schemeClr val="accent1">
                  <a:shade val="65000"/>
                </a:schemeClr>
              </a:solidFill>
              <a:ln w="19050">
                <a:solidFill>
                  <a:schemeClr val="lt1"/>
                </a:solidFill>
              </a:ln>
              <a:effectLst/>
            </c:spPr>
            <c:extLst>
              <c:ext xmlns:c16="http://schemas.microsoft.com/office/drawing/2014/chart" uri="{C3380CC4-5D6E-409C-BE32-E72D297353CC}">
                <c16:uniqueId val="{00000001-A100-442A-9ADA-2B69B6D12C08}"/>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A100-442A-9ADA-2B69B6D12C08}"/>
              </c:ext>
            </c:extLst>
          </c:dPt>
          <c:dPt>
            <c:idx val="2"/>
            <c:bubble3D val="0"/>
            <c:spPr>
              <a:solidFill>
                <a:schemeClr val="accent1">
                  <a:tint val="65000"/>
                </a:schemeClr>
              </a:solidFill>
              <a:ln w="19050">
                <a:solidFill>
                  <a:schemeClr val="lt1"/>
                </a:solidFill>
              </a:ln>
              <a:effectLst/>
            </c:spPr>
            <c:extLst>
              <c:ext xmlns:c16="http://schemas.microsoft.com/office/drawing/2014/chart" uri="{C3380CC4-5D6E-409C-BE32-E72D297353CC}">
                <c16:uniqueId val="{00000005-A100-442A-9ADA-2B69B6D12C08}"/>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ro-RO"/>
                </a:p>
              </c:txPr>
              <c:dLblPos val="bestFit"/>
              <c:showLegendKey val="0"/>
              <c:showVal val="1"/>
              <c:showCatName val="0"/>
              <c:showSerName val="0"/>
              <c:showPercent val="0"/>
              <c:showBubbleSize val="0"/>
              <c:extLst>
                <c:ext xmlns:c16="http://schemas.microsoft.com/office/drawing/2014/chart" uri="{C3380CC4-5D6E-409C-BE32-E72D297353CC}">
                  <c16:uniqueId val="{00000001-A100-442A-9ADA-2B69B6D12C08}"/>
                </c:ext>
              </c:extLst>
            </c:dLbl>
            <c:dLbl>
              <c:idx val="1"/>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ro-RO"/>
                </a:p>
              </c:txPr>
              <c:dLblPos val="bestFit"/>
              <c:showLegendKey val="0"/>
              <c:showVal val="1"/>
              <c:showCatName val="0"/>
              <c:showSerName val="0"/>
              <c:showPercent val="0"/>
              <c:showBubbleSize val="0"/>
              <c:extLst>
                <c:ext xmlns:c16="http://schemas.microsoft.com/office/drawing/2014/chart" uri="{C3380CC4-5D6E-409C-BE32-E72D297353CC}">
                  <c16:uniqueId val="{00000003-A100-442A-9ADA-2B69B6D12C0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o-RO"/>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INTR8!$C$2:$C$4</c:f>
              <c:strCache>
                <c:ptCount val="3"/>
                <c:pt idx="0">
                  <c:v>DA</c:v>
                </c:pt>
                <c:pt idx="1">
                  <c:v>NU</c:v>
                </c:pt>
                <c:pt idx="2">
                  <c:v>NU ȘTIU</c:v>
                </c:pt>
              </c:strCache>
            </c:strRef>
          </c:cat>
          <c:val>
            <c:numRef>
              <c:f>INTR8!$D$2:$D$4</c:f>
              <c:numCache>
                <c:formatCode>0.00%</c:formatCode>
                <c:ptCount val="3"/>
                <c:pt idx="0">
                  <c:v>0.43083003952569171</c:v>
                </c:pt>
                <c:pt idx="1">
                  <c:v>0.28853754940711462</c:v>
                </c:pt>
                <c:pt idx="2">
                  <c:v>0.28063241106719367</c:v>
                </c:pt>
              </c:numCache>
            </c:numRef>
          </c:val>
          <c:extLst>
            <c:ext xmlns:c16="http://schemas.microsoft.com/office/drawing/2014/chart" uri="{C3380CC4-5D6E-409C-BE32-E72D297353CC}">
              <c16:uniqueId val="{00000006-A100-442A-9ADA-2B69B6D12C0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o-RO"/>
        </a:p>
      </c:txPr>
    </c:legend>
    <c:plotVisOnly val="1"/>
    <c:dispBlanksAs val="gap"/>
    <c:showDLblsOverMax val="0"/>
  </c:chart>
  <c:spPr>
    <a:noFill/>
    <a:ln>
      <a:noFill/>
    </a:ln>
    <a:effectLst/>
  </c:spPr>
  <c:txPr>
    <a:bodyPr/>
    <a:lstStyle/>
    <a:p>
      <a:pPr>
        <a:defRPr/>
      </a:pPr>
      <a:endParaRPr lang="ro-RO"/>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o-RO"/>
              <a:t>Reprezintă o încălcare a normelor de conduită să dezvălui în mass-media o abatere constatată în instituția publică</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o-RO"/>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INTR7!$A$3:$A$6</c:f>
              <c:strCache>
                <c:ptCount val="4"/>
                <c:pt idx="0">
                  <c:v>Nu știu/ Nu răspund</c:v>
                </c:pt>
                <c:pt idx="1">
                  <c:v>Nu sunt de acord</c:v>
                </c:pt>
                <c:pt idx="2">
                  <c:v>Parțial de acord/ depinde de circumstanțe</c:v>
                </c:pt>
                <c:pt idx="3">
                  <c:v>Sunt de acord</c:v>
                </c:pt>
              </c:strCache>
            </c:strRef>
          </c:cat>
          <c:val>
            <c:numRef>
              <c:f>INTR7!$B$3:$B$6</c:f>
              <c:numCache>
                <c:formatCode>0.00%</c:formatCode>
                <c:ptCount val="4"/>
                <c:pt idx="0">
                  <c:v>0.12648221343873517</c:v>
                </c:pt>
                <c:pt idx="1">
                  <c:v>0.14624505928853754</c:v>
                </c:pt>
                <c:pt idx="2">
                  <c:v>0.18181818181818182</c:v>
                </c:pt>
                <c:pt idx="3">
                  <c:v>0.54545454545454541</c:v>
                </c:pt>
              </c:numCache>
            </c:numRef>
          </c:val>
          <c:extLst>
            <c:ext xmlns:c16="http://schemas.microsoft.com/office/drawing/2014/chart" uri="{C3380CC4-5D6E-409C-BE32-E72D297353CC}">
              <c16:uniqueId val="{00000000-ECD0-4259-A47E-B4E0F0B6EEF6}"/>
            </c:ext>
          </c:extLst>
        </c:ser>
        <c:dLbls>
          <c:dLblPos val="outEnd"/>
          <c:showLegendKey val="0"/>
          <c:showVal val="1"/>
          <c:showCatName val="0"/>
          <c:showSerName val="0"/>
          <c:showPercent val="0"/>
          <c:showBubbleSize val="0"/>
        </c:dLbls>
        <c:gapWidth val="219"/>
        <c:overlap val="-27"/>
        <c:axId val="2000162768"/>
        <c:axId val="2000651424"/>
      </c:barChart>
      <c:catAx>
        <c:axId val="2000162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o-RO"/>
          </a:p>
        </c:txPr>
        <c:crossAx val="2000651424"/>
        <c:crosses val="autoZero"/>
        <c:auto val="1"/>
        <c:lblAlgn val="ctr"/>
        <c:lblOffset val="100"/>
        <c:noMultiLvlLbl val="0"/>
      </c:catAx>
      <c:valAx>
        <c:axId val="200065142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o-RO"/>
          </a:p>
        </c:txPr>
        <c:crossAx val="20001627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o-RO"/>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o-RO"/>
              <a:t>Reprezintă o încălcare a normelor de conduită să mă adresez direct Direcției Naționale Anticorupție sau altei autorități competente, dacă am luat la cunoștință despre o faptă de corupție comisă în instituție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o-RO"/>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INTR7!$A$10:$A$13</c:f>
              <c:strCache>
                <c:ptCount val="4"/>
                <c:pt idx="0">
                  <c:v>Nu știu/ Nu răspund</c:v>
                </c:pt>
                <c:pt idx="1">
                  <c:v>Nu sunt de acord</c:v>
                </c:pt>
                <c:pt idx="2">
                  <c:v>Parțial de acord/ depinde de circumstanțe</c:v>
                </c:pt>
                <c:pt idx="3">
                  <c:v>Sunt de acord</c:v>
                </c:pt>
              </c:strCache>
            </c:strRef>
          </c:cat>
          <c:val>
            <c:numRef>
              <c:f>INTR7!$B$10:$B$13</c:f>
              <c:numCache>
                <c:formatCode>0.00%</c:formatCode>
                <c:ptCount val="4"/>
                <c:pt idx="0">
                  <c:v>0.17391304347826086</c:v>
                </c:pt>
                <c:pt idx="1">
                  <c:v>0.41501976284584979</c:v>
                </c:pt>
                <c:pt idx="2">
                  <c:v>0.18972332015810275</c:v>
                </c:pt>
                <c:pt idx="3">
                  <c:v>0.22134387351778656</c:v>
                </c:pt>
              </c:numCache>
            </c:numRef>
          </c:val>
          <c:extLst>
            <c:ext xmlns:c16="http://schemas.microsoft.com/office/drawing/2014/chart" uri="{C3380CC4-5D6E-409C-BE32-E72D297353CC}">
              <c16:uniqueId val="{00000000-A149-4206-ABF9-802F479C8099}"/>
            </c:ext>
          </c:extLst>
        </c:ser>
        <c:dLbls>
          <c:dLblPos val="outEnd"/>
          <c:showLegendKey val="0"/>
          <c:showVal val="1"/>
          <c:showCatName val="0"/>
          <c:showSerName val="0"/>
          <c:showPercent val="0"/>
          <c:showBubbleSize val="0"/>
        </c:dLbls>
        <c:gapWidth val="219"/>
        <c:overlap val="-27"/>
        <c:axId val="2000199968"/>
        <c:axId val="2000651840"/>
      </c:barChart>
      <c:catAx>
        <c:axId val="2000199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o-RO"/>
          </a:p>
        </c:txPr>
        <c:crossAx val="2000651840"/>
        <c:crosses val="autoZero"/>
        <c:auto val="1"/>
        <c:lblAlgn val="ctr"/>
        <c:lblOffset val="100"/>
        <c:noMultiLvlLbl val="0"/>
      </c:catAx>
      <c:valAx>
        <c:axId val="200065184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o-RO"/>
          </a:p>
        </c:txPr>
        <c:crossAx val="20001999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o-RO"/>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o-RO"/>
              <a:t>Nu este treaba mea să informez pe nimeni cu privire la existența unui conflict de interese în care se află un coleg sau superior ierarhic și de care am luat la cunoștință</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o-RO"/>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INTR7!$A$17:$A$20</c:f>
              <c:strCache>
                <c:ptCount val="4"/>
                <c:pt idx="0">
                  <c:v>Nu știu/ Nu răspund</c:v>
                </c:pt>
                <c:pt idx="1">
                  <c:v>Nu sunt de acord</c:v>
                </c:pt>
                <c:pt idx="2">
                  <c:v>Parțial de acord/ depinde de circumstanțe</c:v>
                </c:pt>
                <c:pt idx="3">
                  <c:v>Sunt de acord</c:v>
                </c:pt>
              </c:strCache>
            </c:strRef>
          </c:cat>
          <c:val>
            <c:numRef>
              <c:f>INTR7!$B$17:$B$20</c:f>
              <c:numCache>
                <c:formatCode>0.00%</c:formatCode>
                <c:ptCount val="4"/>
                <c:pt idx="0">
                  <c:v>0.1541501976284585</c:v>
                </c:pt>
                <c:pt idx="1">
                  <c:v>0.67984189723320154</c:v>
                </c:pt>
                <c:pt idx="2">
                  <c:v>0.13043478260869565</c:v>
                </c:pt>
                <c:pt idx="3">
                  <c:v>3.5573122529644272E-2</c:v>
                </c:pt>
              </c:numCache>
            </c:numRef>
          </c:val>
          <c:extLst>
            <c:ext xmlns:c16="http://schemas.microsoft.com/office/drawing/2014/chart" uri="{C3380CC4-5D6E-409C-BE32-E72D297353CC}">
              <c16:uniqueId val="{00000000-295C-49F7-80FD-8435FFB1E1C8}"/>
            </c:ext>
          </c:extLst>
        </c:ser>
        <c:dLbls>
          <c:dLblPos val="outEnd"/>
          <c:showLegendKey val="0"/>
          <c:showVal val="1"/>
          <c:showCatName val="0"/>
          <c:showSerName val="0"/>
          <c:showPercent val="0"/>
          <c:showBubbleSize val="0"/>
        </c:dLbls>
        <c:gapWidth val="219"/>
        <c:overlap val="-27"/>
        <c:axId val="1971797584"/>
        <c:axId val="1963062848"/>
      </c:barChart>
      <c:catAx>
        <c:axId val="197179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o-RO"/>
          </a:p>
        </c:txPr>
        <c:crossAx val="1963062848"/>
        <c:crosses val="autoZero"/>
        <c:auto val="1"/>
        <c:lblAlgn val="ctr"/>
        <c:lblOffset val="100"/>
        <c:noMultiLvlLbl val="0"/>
      </c:catAx>
      <c:valAx>
        <c:axId val="196306284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o-RO"/>
          </a:p>
        </c:txPr>
        <c:crossAx val="19717975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o-RO"/>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o-RO"/>
              <a:t>Mă simt dator moral să intervin pe lângă superiorul ierarhic sau conducerea instituției, pentru a recomanda pe un post o rudă sau un prieten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o-RO"/>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INTR7!$A$31:$A$34</c:f>
              <c:strCache>
                <c:ptCount val="4"/>
                <c:pt idx="0">
                  <c:v>Nu știu/ Nu răspund</c:v>
                </c:pt>
                <c:pt idx="1">
                  <c:v>Nu sunt de acord</c:v>
                </c:pt>
                <c:pt idx="2">
                  <c:v>Parțial de acord/ depinde de circumstanțe</c:v>
                </c:pt>
                <c:pt idx="3">
                  <c:v>Sunt de acord</c:v>
                </c:pt>
              </c:strCache>
            </c:strRef>
          </c:cat>
          <c:val>
            <c:numRef>
              <c:f>INTR7!$B$31:$B$34</c:f>
              <c:numCache>
                <c:formatCode>0.00%</c:formatCode>
                <c:ptCount val="4"/>
                <c:pt idx="0">
                  <c:v>1.9762845849802372E-2</c:v>
                </c:pt>
                <c:pt idx="1">
                  <c:v>0.96047430830039526</c:v>
                </c:pt>
                <c:pt idx="2">
                  <c:v>1.5810276679841896E-2</c:v>
                </c:pt>
                <c:pt idx="3">
                  <c:v>3.952569169960474E-3</c:v>
                </c:pt>
              </c:numCache>
            </c:numRef>
          </c:val>
          <c:extLst>
            <c:ext xmlns:c16="http://schemas.microsoft.com/office/drawing/2014/chart" uri="{C3380CC4-5D6E-409C-BE32-E72D297353CC}">
              <c16:uniqueId val="{00000000-903A-4D40-AF12-786F0E8D34EB}"/>
            </c:ext>
          </c:extLst>
        </c:ser>
        <c:dLbls>
          <c:dLblPos val="outEnd"/>
          <c:showLegendKey val="0"/>
          <c:showVal val="1"/>
          <c:showCatName val="0"/>
          <c:showSerName val="0"/>
          <c:showPercent val="0"/>
          <c:showBubbleSize val="0"/>
        </c:dLbls>
        <c:gapWidth val="219"/>
        <c:overlap val="-27"/>
        <c:axId val="2000155568"/>
        <c:axId val="2000644768"/>
      </c:barChart>
      <c:catAx>
        <c:axId val="2000155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o-RO"/>
          </a:p>
        </c:txPr>
        <c:crossAx val="2000644768"/>
        <c:crosses val="autoZero"/>
        <c:auto val="1"/>
        <c:lblAlgn val="ctr"/>
        <c:lblOffset val="100"/>
        <c:noMultiLvlLbl val="0"/>
      </c:catAx>
      <c:valAx>
        <c:axId val="200064476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o-RO"/>
          </a:p>
        </c:txPr>
        <c:crossAx val="20001555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o-RO"/>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o-RO"/>
              <a:t>Pot să omit abateri sau nereguli minore din partea unui partid politic în procesul de control a modului de utilizare a finanțării dacă îi cunosc personal pe unii dintre membrii acelui partid și știu că vor remedia situația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o-RO"/>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INTR7!$A$38:$A$41</c:f>
              <c:strCache>
                <c:ptCount val="4"/>
                <c:pt idx="0">
                  <c:v>Nu știu/ Nu răspund</c:v>
                </c:pt>
                <c:pt idx="1">
                  <c:v>Nu sunt de acord</c:v>
                </c:pt>
                <c:pt idx="2">
                  <c:v>Parțial de acord/ depinde de circumstanțe</c:v>
                </c:pt>
                <c:pt idx="3">
                  <c:v>Sunt de acord</c:v>
                </c:pt>
              </c:strCache>
            </c:strRef>
          </c:cat>
          <c:val>
            <c:numRef>
              <c:f>INTR7!$B$38:$B$41</c:f>
              <c:numCache>
                <c:formatCode>0.00%</c:formatCode>
                <c:ptCount val="4"/>
                <c:pt idx="0">
                  <c:v>5.9288537549407112E-2</c:v>
                </c:pt>
                <c:pt idx="1">
                  <c:v>0.93280632411067199</c:v>
                </c:pt>
                <c:pt idx="2">
                  <c:v>3.952569169960474E-3</c:v>
                </c:pt>
                <c:pt idx="3">
                  <c:v>3.952569169960474E-3</c:v>
                </c:pt>
              </c:numCache>
            </c:numRef>
          </c:val>
          <c:extLst>
            <c:ext xmlns:c16="http://schemas.microsoft.com/office/drawing/2014/chart" uri="{C3380CC4-5D6E-409C-BE32-E72D297353CC}">
              <c16:uniqueId val="{00000000-2BCB-4731-9AB7-1ADBDB4EAE27}"/>
            </c:ext>
          </c:extLst>
        </c:ser>
        <c:dLbls>
          <c:dLblPos val="outEnd"/>
          <c:showLegendKey val="0"/>
          <c:showVal val="1"/>
          <c:showCatName val="0"/>
          <c:showSerName val="0"/>
          <c:showPercent val="0"/>
          <c:showBubbleSize val="0"/>
        </c:dLbls>
        <c:gapWidth val="219"/>
        <c:overlap val="-27"/>
        <c:axId val="2000191968"/>
        <c:axId val="1898770112"/>
      </c:barChart>
      <c:catAx>
        <c:axId val="2000191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o-RO"/>
          </a:p>
        </c:txPr>
        <c:crossAx val="1898770112"/>
        <c:crosses val="autoZero"/>
        <c:auto val="1"/>
        <c:lblAlgn val="ctr"/>
        <c:lblOffset val="100"/>
        <c:noMultiLvlLbl val="0"/>
      </c:catAx>
      <c:valAx>
        <c:axId val="189877011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o-RO"/>
          </a:p>
        </c:txPr>
        <c:crossAx val="20001919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o-RO"/>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o-RO"/>
              <a:t>Gradul de cunoaștere a</a:t>
            </a:r>
            <a:r>
              <a:rPr lang="ro-RO" baseline="0"/>
              <a:t> </a:t>
            </a:r>
            <a:r>
              <a:rPr lang="ro-RO"/>
              <a:t>normelor de conduită aplicabile funcției pe care o deține</a:t>
            </a:r>
            <a:r>
              <a:rPr lang="ro-RO" baseline="0"/>
              <a:t> (autoevaluare)</a:t>
            </a:r>
            <a:r>
              <a:rPr lang="ro-RO"/>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o-RO"/>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INTR4!$A$4:$A$6</c:f>
              <c:strCache>
                <c:ptCount val="3"/>
                <c:pt idx="0">
                  <c:v>În mare măsură</c:v>
                </c:pt>
                <c:pt idx="1">
                  <c:v>În măsură medie</c:v>
                </c:pt>
                <c:pt idx="2">
                  <c:v>În mică măsură</c:v>
                </c:pt>
              </c:strCache>
            </c:strRef>
          </c:cat>
          <c:val>
            <c:numRef>
              <c:f>INTR4!$B$4:$B$6</c:f>
              <c:numCache>
                <c:formatCode>0.00%</c:formatCode>
                <c:ptCount val="3"/>
                <c:pt idx="0">
                  <c:v>0.86561264822134387</c:v>
                </c:pt>
                <c:pt idx="1">
                  <c:v>0.1225296442687747</c:v>
                </c:pt>
                <c:pt idx="2">
                  <c:v>1.1857707509881422E-2</c:v>
                </c:pt>
              </c:numCache>
            </c:numRef>
          </c:val>
          <c:extLst>
            <c:ext xmlns:c16="http://schemas.microsoft.com/office/drawing/2014/chart" uri="{C3380CC4-5D6E-409C-BE32-E72D297353CC}">
              <c16:uniqueId val="{00000000-BDB4-440A-BF44-7CDB3FEA34DD}"/>
            </c:ext>
          </c:extLst>
        </c:ser>
        <c:dLbls>
          <c:dLblPos val="outEnd"/>
          <c:showLegendKey val="0"/>
          <c:showVal val="1"/>
          <c:showCatName val="0"/>
          <c:showSerName val="0"/>
          <c:showPercent val="0"/>
          <c:showBubbleSize val="0"/>
        </c:dLbls>
        <c:gapWidth val="219"/>
        <c:overlap val="-27"/>
        <c:axId val="1935484879"/>
        <c:axId val="2038693327"/>
      </c:barChart>
      <c:catAx>
        <c:axId val="19354848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o-RO"/>
          </a:p>
        </c:txPr>
        <c:crossAx val="2038693327"/>
        <c:crosses val="autoZero"/>
        <c:auto val="1"/>
        <c:lblAlgn val="ctr"/>
        <c:lblOffset val="100"/>
        <c:noMultiLvlLbl val="0"/>
      </c:catAx>
      <c:valAx>
        <c:axId val="2038693327"/>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o-RO"/>
          </a:p>
        </c:txPr>
        <c:crossAx val="19354848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o-RO"/>
        </a:p>
      </c:txPr>
    </c:legend>
    <c:plotVisOnly val="1"/>
    <c:dispBlanksAs val="gap"/>
    <c:showDLblsOverMax val="0"/>
  </c:chart>
  <c:spPr>
    <a:noFill/>
    <a:ln>
      <a:noFill/>
    </a:ln>
    <a:effectLst/>
  </c:spPr>
  <c:txPr>
    <a:bodyPr/>
    <a:lstStyle/>
    <a:p>
      <a:pPr>
        <a:defRPr/>
      </a:pPr>
      <a:endParaRPr lang="ro-RO"/>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o-RO"/>
              <a:t>Șeful meu trebuie să îmi dea note mai mari la evaluare pentru că suntem buni prieteni</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o-RO"/>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INTR7!$A$45:$A$46</c:f>
              <c:strCache>
                <c:ptCount val="2"/>
                <c:pt idx="0">
                  <c:v>Nu știu/ Nu răspund</c:v>
                </c:pt>
                <c:pt idx="1">
                  <c:v>Nu sunt de acord</c:v>
                </c:pt>
              </c:strCache>
            </c:strRef>
          </c:cat>
          <c:val>
            <c:numRef>
              <c:f>INTR7!$B$45:$B$46</c:f>
              <c:numCache>
                <c:formatCode>0.00%</c:formatCode>
                <c:ptCount val="2"/>
                <c:pt idx="0">
                  <c:v>2.3715415019762844E-2</c:v>
                </c:pt>
                <c:pt idx="1">
                  <c:v>0.97628458498023718</c:v>
                </c:pt>
              </c:numCache>
            </c:numRef>
          </c:val>
          <c:extLst>
            <c:ext xmlns:c16="http://schemas.microsoft.com/office/drawing/2014/chart" uri="{C3380CC4-5D6E-409C-BE32-E72D297353CC}">
              <c16:uniqueId val="{00000000-A0D7-469B-919E-2CED23D61F62}"/>
            </c:ext>
          </c:extLst>
        </c:ser>
        <c:dLbls>
          <c:dLblPos val="outEnd"/>
          <c:showLegendKey val="0"/>
          <c:showVal val="1"/>
          <c:showCatName val="0"/>
          <c:showSerName val="0"/>
          <c:showPercent val="0"/>
          <c:showBubbleSize val="0"/>
        </c:dLbls>
        <c:gapWidth val="219"/>
        <c:overlap val="-27"/>
        <c:axId val="2030911248"/>
        <c:axId val="462558800"/>
      </c:barChart>
      <c:catAx>
        <c:axId val="2030911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o-RO"/>
          </a:p>
        </c:txPr>
        <c:crossAx val="462558800"/>
        <c:crosses val="autoZero"/>
        <c:auto val="1"/>
        <c:lblAlgn val="ctr"/>
        <c:lblOffset val="100"/>
        <c:noMultiLvlLbl val="0"/>
      </c:catAx>
      <c:valAx>
        <c:axId val="46255880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o-RO"/>
          </a:p>
        </c:txPr>
        <c:crossAx val="20309112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o-RO"/>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o-RO"/>
              <a:t>Dacă eu îmi evaluez subalternii, mă simt obligat să le dau note mai mari celor care îmi sunt mai apropiați, pentru că știu că sunt oameni buni, indiferent de prestația profesională</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o-RO"/>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INTR7!$A$50:$A$52</c:f>
              <c:strCache>
                <c:ptCount val="3"/>
                <c:pt idx="0">
                  <c:v>Nu știu/ Nu răspund</c:v>
                </c:pt>
                <c:pt idx="1">
                  <c:v>Nu sunt de acord</c:v>
                </c:pt>
                <c:pt idx="2">
                  <c:v>Parțial de acord/ depinde de circumstanțe</c:v>
                </c:pt>
              </c:strCache>
            </c:strRef>
          </c:cat>
          <c:val>
            <c:numRef>
              <c:f>INTR7!$B$50:$B$52</c:f>
              <c:numCache>
                <c:formatCode>0.00%</c:formatCode>
                <c:ptCount val="3"/>
                <c:pt idx="0">
                  <c:v>3.5573122529644272E-2</c:v>
                </c:pt>
                <c:pt idx="1">
                  <c:v>0.95652173913043481</c:v>
                </c:pt>
                <c:pt idx="2">
                  <c:v>7.9051383399209481E-3</c:v>
                </c:pt>
              </c:numCache>
            </c:numRef>
          </c:val>
          <c:extLst>
            <c:ext xmlns:c16="http://schemas.microsoft.com/office/drawing/2014/chart" uri="{C3380CC4-5D6E-409C-BE32-E72D297353CC}">
              <c16:uniqueId val="{00000000-7D9C-4FB7-A56F-74C12B8C6C22}"/>
            </c:ext>
          </c:extLst>
        </c:ser>
        <c:dLbls>
          <c:dLblPos val="outEnd"/>
          <c:showLegendKey val="0"/>
          <c:showVal val="1"/>
          <c:showCatName val="0"/>
          <c:showSerName val="0"/>
          <c:showPercent val="0"/>
          <c:showBubbleSize val="0"/>
        </c:dLbls>
        <c:gapWidth val="219"/>
        <c:overlap val="-27"/>
        <c:axId val="1971805984"/>
        <c:axId val="1963066592"/>
      </c:barChart>
      <c:catAx>
        <c:axId val="1971805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o-RO"/>
          </a:p>
        </c:txPr>
        <c:crossAx val="1963066592"/>
        <c:crosses val="autoZero"/>
        <c:auto val="1"/>
        <c:lblAlgn val="ctr"/>
        <c:lblOffset val="100"/>
        <c:noMultiLvlLbl val="0"/>
      </c:catAx>
      <c:valAx>
        <c:axId val="196306659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o-RO"/>
          </a:p>
        </c:txPr>
        <c:crossAx val="19718059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o-RO"/>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o-RO"/>
              <a:t>Pot utiliza mașina de serviciu pentru a pleca în vacanță cu familia pentru că acopăr combustibilul din banii proprii</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o-RO"/>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INTR7!$A$56:$A$58</c:f>
              <c:strCache>
                <c:ptCount val="3"/>
                <c:pt idx="0">
                  <c:v>Nu știu/ Nu răspund</c:v>
                </c:pt>
                <c:pt idx="1">
                  <c:v>Nu sunt de acord</c:v>
                </c:pt>
                <c:pt idx="2">
                  <c:v>Sunt de acord</c:v>
                </c:pt>
              </c:strCache>
            </c:strRef>
          </c:cat>
          <c:val>
            <c:numRef>
              <c:f>INTR7!$B$56:$B$58</c:f>
              <c:numCache>
                <c:formatCode>0.00%</c:formatCode>
                <c:ptCount val="3"/>
                <c:pt idx="0">
                  <c:v>2.3715415019762844E-2</c:v>
                </c:pt>
                <c:pt idx="1">
                  <c:v>0.97233201581027673</c:v>
                </c:pt>
                <c:pt idx="2">
                  <c:v>3.952569169960474E-3</c:v>
                </c:pt>
              </c:numCache>
            </c:numRef>
          </c:val>
          <c:extLst>
            <c:ext xmlns:c16="http://schemas.microsoft.com/office/drawing/2014/chart" uri="{C3380CC4-5D6E-409C-BE32-E72D297353CC}">
              <c16:uniqueId val="{00000000-43D9-4A25-A316-0B04E5307A4C}"/>
            </c:ext>
          </c:extLst>
        </c:ser>
        <c:dLbls>
          <c:dLblPos val="outEnd"/>
          <c:showLegendKey val="0"/>
          <c:showVal val="1"/>
          <c:showCatName val="0"/>
          <c:showSerName val="0"/>
          <c:showPercent val="0"/>
          <c:showBubbleSize val="0"/>
        </c:dLbls>
        <c:gapWidth val="219"/>
        <c:overlap val="-27"/>
        <c:axId val="2030922448"/>
        <c:axId val="2000651008"/>
      </c:barChart>
      <c:catAx>
        <c:axId val="2030922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o-RO"/>
          </a:p>
        </c:txPr>
        <c:crossAx val="2000651008"/>
        <c:crosses val="autoZero"/>
        <c:auto val="1"/>
        <c:lblAlgn val="ctr"/>
        <c:lblOffset val="100"/>
        <c:noMultiLvlLbl val="0"/>
      </c:catAx>
      <c:valAx>
        <c:axId val="200065100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o-RO"/>
          </a:p>
        </c:txPr>
        <c:crossAx val="20309224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o-RO"/>
    </a:p>
  </c:txPr>
  <c:externalData r:id="rId4">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o-RO"/>
              <a:t>Consilierul de etică poate fi membru sau secretar în comisia de disciplină constituită în cadrul autorității sau instituției publice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o-RO"/>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INTR7!$A$62:$A$65</c:f>
              <c:strCache>
                <c:ptCount val="4"/>
                <c:pt idx="0">
                  <c:v>Nu știu/ Nu răspund</c:v>
                </c:pt>
                <c:pt idx="1">
                  <c:v>Nu sunt de acord</c:v>
                </c:pt>
                <c:pt idx="2">
                  <c:v>Parțial de acord/ depinde de circumstanțe</c:v>
                </c:pt>
                <c:pt idx="3">
                  <c:v>Sunt de acord</c:v>
                </c:pt>
              </c:strCache>
            </c:strRef>
          </c:cat>
          <c:val>
            <c:numRef>
              <c:f>INTR7!$B$62:$B$65</c:f>
              <c:numCache>
                <c:formatCode>0.00%</c:formatCode>
                <c:ptCount val="4"/>
                <c:pt idx="0">
                  <c:v>0.25296442687747034</c:v>
                </c:pt>
                <c:pt idx="1">
                  <c:v>0.66007905138339917</c:v>
                </c:pt>
                <c:pt idx="2">
                  <c:v>2.3715415019762844E-2</c:v>
                </c:pt>
                <c:pt idx="3">
                  <c:v>6.3241106719367585E-2</c:v>
                </c:pt>
              </c:numCache>
            </c:numRef>
          </c:val>
          <c:extLst>
            <c:ext xmlns:c16="http://schemas.microsoft.com/office/drawing/2014/chart" uri="{C3380CC4-5D6E-409C-BE32-E72D297353CC}">
              <c16:uniqueId val="{00000000-CDDE-41A7-BE00-9CD1BF00BA77}"/>
            </c:ext>
          </c:extLst>
        </c:ser>
        <c:dLbls>
          <c:dLblPos val="outEnd"/>
          <c:showLegendKey val="0"/>
          <c:showVal val="1"/>
          <c:showCatName val="0"/>
          <c:showSerName val="0"/>
          <c:showPercent val="0"/>
          <c:showBubbleSize val="0"/>
        </c:dLbls>
        <c:gapWidth val="219"/>
        <c:overlap val="-27"/>
        <c:axId val="1908590144"/>
        <c:axId val="1963064096"/>
      </c:barChart>
      <c:catAx>
        <c:axId val="1908590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o-RO"/>
          </a:p>
        </c:txPr>
        <c:crossAx val="1963064096"/>
        <c:crosses val="autoZero"/>
        <c:auto val="1"/>
        <c:lblAlgn val="ctr"/>
        <c:lblOffset val="100"/>
        <c:noMultiLvlLbl val="0"/>
      </c:catAx>
      <c:valAx>
        <c:axId val="196306409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o-RO"/>
          </a:p>
        </c:txPr>
        <c:crossAx val="1908590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o-RO"/>
    </a:p>
  </c:txPr>
  <c:externalData r:id="rId4">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o-RO"/>
              <a:t>Consilierul de etică poate fi ruda conducătorului instituției</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o-RO"/>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INTR7!$A$69:$A$72</c:f>
              <c:strCache>
                <c:ptCount val="4"/>
                <c:pt idx="0">
                  <c:v>Nu știu/ Nu răspund</c:v>
                </c:pt>
                <c:pt idx="1">
                  <c:v>Nu sunt de acord</c:v>
                </c:pt>
                <c:pt idx="2">
                  <c:v>Parțial de acord/ depinde de circumstanțe</c:v>
                </c:pt>
                <c:pt idx="3">
                  <c:v>Sunt de acord</c:v>
                </c:pt>
              </c:strCache>
            </c:strRef>
          </c:cat>
          <c:val>
            <c:numRef>
              <c:f>INTR7!$B$69:$B$72</c:f>
              <c:numCache>
                <c:formatCode>0.00%</c:formatCode>
                <c:ptCount val="4"/>
                <c:pt idx="0">
                  <c:v>0.14624505928853754</c:v>
                </c:pt>
                <c:pt idx="1">
                  <c:v>0.82213438735177868</c:v>
                </c:pt>
                <c:pt idx="2">
                  <c:v>1.9762845849802372E-2</c:v>
                </c:pt>
                <c:pt idx="3">
                  <c:v>1.1857707509881422E-2</c:v>
                </c:pt>
              </c:numCache>
            </c:numRef>
          </c:val>
          <c:extLst>
            <c:ext xmlns:c16="http://schemas.microsoft.com/office/drawing/2014/chart" uri="{C3380CC4-5D6E-409C-BE32-E72D297353CC}">
              <c16:uniqueId val="{00000000-DF28-49C6-8F07-16AB61405485}"/>
            </c:ext>
          </c:extLst>
        </c:ser>
        <c:dLbls>
          <c:dLblPos val="outEnd"/>
          <c:showLegendKey val="0"/>
          <c:showVal val="1"/>
          <c:showCatName val="0"/>
          <c:showSerName val="0"/>
          <c:showPercent val="0"/>
          <c:showBubbleSize val="0"/>
        </c:dLbls>
        <c:gapWidth val="219"/>
        <c:overlap val="-27"/>
        <c:axId val="1706074304"/>
        <c:axId val="462575856"/>
      </c:barChart>
      <c:catAx>
        <c:axId val="1706074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o-RO"/>
          </a:p>
        </c:txPr>
        <c:crossAx val="462575856"/>
        <c:crosses val="autoZero"/>
        <c:auto val="1"/>
        <c:lblAlgn val="ctr"/>
        <c:lblOffset val="100"/>
        <c:noMultiLvlLbl val="0"/>
      </c:catAx>
      <c:valAx>
        <c:axId val="46257585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o-RO"/>
          </a:p>
        </c:txPr>
        <c:crossAx val="17060743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o-RO"/>
    </a:p>
  </c:txPr>
  <c:externalData r:id="rId4">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o-RO"/>
              <a:t>Pot redacta un caiet de sarcini sau pot fi membru în comisia de evaluare a ofertelor într-o procedură de achiziție publică în care printre ofertanți se află firma unde soțul/soția/fiica/fiul este administrator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o-RO"/>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INTR7!$A$76:$A$79</c:f>
              <c:strCache>
                <c:ptCount val="4"/>
                <c:pt idx="0">
                  <c:v>Nu știu/ Nu răspund</c:v>
                </c:pt>
                <c:pt idx="1">
                  <c:v>Nu sunt de acord</c:v>
                </c:pt>
                <c:pt idx="2">
                  <c:v>Parțial de acord/ depinde de circumstanțe</c:v>
                </c:pt>
                <c:pt idx="3">
                  <c:v>Sunt de acord</c:v>
                </c:pt>
              </c:strCache>
            </c:strRef>
          </c:cat>
          <c:val>
            <c:numRef>
              <c:f>INTR7!$B$76:$B$79</c:f>
              <c:numCache>
                <c:formatCode>0.00%</c:formatCode>
                <c:ptCount val="4"/>
                <c:pt idx="0">
                  <c:v>9.4861660079051377E-2</c:v>
                </c:pt>
                <c:pt idx="1">
                  <c:v>0.89328063241106714</c:v>
                </c:pt>
                <c:pt idx="2">
                  <c:v>3.952569169960474E-3</c:v>
                </c:pt>
                <c:pt idx="3">
                  <c:v>7.9051383399209481E-3</c:v>
                </c:pt>
              </c:numCache>
            </c:numRef>
          </c:val>
          <c:extLst>
            <c:ext xmlns:c16="http://schemas.microsoft.com/office/drawing/2014/chart" uri="{C3380CC4-5D6E-409C-BE32-E72D297353CC}">
              <c16:uniqueId val="{00000000-C578-4B1B-A3CE-4BCB689B45C9}"/>
            </c:ext>
          </c:extLst>
        </c:ser>
        <c:dLbls>
          <c:dLblPos val="outEnd"/>
          <c:showLegendKey val="0"/>
          <c:showVal val="1"/>
          <c:showCatName val="0"/>
          <c:showSerName val="0"/>
          <c:showPercent val="0"/>
          <c:showBubbleSize val="0"/>
        </c:dLbls>
        <c:gapWidth val="219"/>
        <c:overlap val="-27"/>
        <c:axId val="1970166480"/>
        <c:axId val="462551728"/>
      </c:barChart>
      <c:catAx>
        <c:axId val="1970166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o-RO"/>
          </a:p>
        </c:txPr>
        <c:crossAx val="462551728"/>
        <c:crosses val="autoZero"/>
        <c:auto val="1"/>
        <c:lblAlgn val="ctr"/>
        <c:lblOffset val="100"/>
        <c:noMultiLvlLbl val="0"/>
      </c:catAx>
      <c:valAx>
        <c:axId val="46255172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o-RO"/>
          </a:p>
        </c:txPr>
        <c:crossAx val="19701664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o-RO"/>
    </a:p>
  </c:txPr>
  <c:externalData r:id="rId4">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o-RO"/>
              <a:t>În calitate de funcționar public parlamentar pot fi angajatul unei companii sau pot deține o firmă dacă activitatea prestată nu are legătură cu fișa postului în cadrul AEP</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o-RO"/>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INTR7!$A$83:$A$86</c:f>
              <c:strCache>
                <c:ptCount val="4"/>
                <c:pt idx="0">
                  <c:v>Nu știu/ Nu răspund</c:v>
                </c:pt>
                <c:pt idx="1">
                  <c:v>Nu sunt de acord</c:v>
                </c:pt>
                <c:pt idx="2">
                  <c:v>Parțial de acord/ depinde de circumstanțe</c:v>
                </c:pt>
                <c:pt idx="3">
                  <c:v>Sunt de acord</c:v>
                </c:pt>
              </c:strCache>
            </c:strRef>
          </c:cat>
          <c:val>
            <c:numRef>
              <c:f>INTR7!$B$83:$B$86</c:f>
              <c:numCache>
                <c:formatCode>0.00%</c:formatCode>
                <c:ptCount val="4"/>
                <c:pt idx="0">
                  <c:v>0.11067193675889328</c:v>
                </c:pt>
                <c:pt idx="1">
                  <c:v>0.51778656126482214</c:v>
                </c:pt>
                <c:pt idx="2">
                  <c:v>8.3003952569169967E-2</c:v>
                </c:pt>
                <c:pt idx="3">
                  <c:v>0.28853754940711462</c:v>
                </c:pt>
              </c:numCache>
            </c:numRef>
          </c:val>
          <c:extLst>
            <c:ext xmlns:c16="http://schemas.microsoft.com/office/drawing/2014/chart" uri="{C3380CC4-5D6E-409C-BE32-E72D297353CC}">
              <c16:uniqueId val="{00000000-EE87-4595-A2FB-01E8DF0466C9}"/>
            </c:ext>
          </c:extLst>
        </c:ser>
        <c:dLbls>
          <c:dLblPos val="outEnd"/>
          <c:showLegendKey val="0"/>
          <c:showVal val="1"/>
          <c:showCatName val="0"/>
          <c:showSerName val="0"/>
          <c:showPercent val="0"/>
          <c:showBubbleSize val="0"/>
        </c:dLbls>
        <c:gapWidth val="219"/>
        <c:overlap val="-27"/>
        <c:axId val="1902703904"/>
        <c:axId val="2000665984"/>
      </c:barChart>
      <c:catAx>
        <c:axId val="1902703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o-RO"/>
          </a:p>
        </c:txPr>
        <c:crossAx val="2000665984"/>
        <c:crosses val="autoZero"/>
        <c:auto val="1"/>
        <c:lblAlgn val="ctr"/>
        <c:lblOffset val="100"/>
        <c:noMultiLvlLbl val="0"/>
      </c:catAx>
      <c:valAx>
        <c:axId val="200066598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o-RO"/>
          </a:p>
        </c:txPr>
        <c:crossAx val="1902703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o-RO"/>
    </a:p>
  </c:txPr>
  <c:externalData r:id="rId4">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o-RO"/>
              <a:t>Pot păstra cadourile primite cu ocazia unor activități de protocol, fără să le declar, dacă valoarea lor nu depășește 60 de euro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o-RO"/>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INTR7!$A$90:$A$93</c:f>
              <c:strCache>
                <c:ptCount val="4"/>
                <c:pt idx="0">
                  <c:v>Nu știu/ Nu răspund</c:v>
                </c:pt>
                <c:pt idx="1">
                  <c:v>Nu sunt de acord</c:v>
                </c:pt>
                <c:pt idx="2">
                  <c:v>Parțial de acord/ depinde de circumstanțe</c:v>
                </c:pt>
                <c:pt idx="3">
                  <c:v>Sunt de acord</c:v>
                </c:pt>
              </c:strCache>
            </c:strRef>
          </c:cat>
          <c:val>
            <c:numRef>
              <c:f>INTR7!$B$90:$B$93</c:f>
              <c:numCache>
                <c:formatCode>0.00%</c:formatCode>
                <c:ptCount val="4"/>
                <c:pt idx="0">
                  <c:v>0.19367588932806323</c:v>
                </c:pt>
                <c:pt idx="1">
                  <c:v>0.58893280632411071</c:v>
                </c:pt>
                <c:pt idx="2">
                  <c:v>3.9525691699604744E-2</c:v>
                </c:pt>
                <c:pt idx="3">
                  <c:v>0.17786561264822134</c:v>
                </c:pt>
              </c:numCache>
            </c:numRef>
          </c:val>
          <c:extLst>
            <c:ext xmlns:c16="http://schemas.microsoft.com/office/drawing/2014/chart" uri="{C3380CC4-5D6E-409C-BE32-E72D297353CC}">
              <c16:uniqueId val="{00000000-E4FF-4EE4-B972-364C49AEC190}"/>
            </c:ext>
          </c:extLst>
        </c:ser>
        <c:dLbls>
          <c:dLblPos val="outEnd"/>
          <c:showLegendKey val="0"/>
          <c:showVal val="1"/>
          <c:showCatName val="0"/>
          <c:showSerName val="0"/>
          <c:showPercent val="0"/>
          <c:showBubbleSize val="0"/>
        </c:dLbls>
        <c:gapWidth val="219"/>
        <c:overlap val="-27"/>
        <c:axId val="468260512"/>
        <c:axId val="1963067008"/>
      </c:barChart>
      <c:catAx>
        <c:axId val="468260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o-RO"/>
          </a:p>
        </c:txPr>
        <c:crossAx val="1963067008"/>
        <c:crosses val="autoZero"/>
        <c:auto val="1"/>
        <c:lblAlgn val="ctr"/>
        <c:lblOffset val="100"/>
        <c:noMultiLvlLbl val="0"/>
      </c:catAx>
      <c:valAx>
        <c:axId val="196306700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o-RO"/>
          </a:p>
        </c:txPr>
        <c:crossAx val="468260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o-RO"/>
    </a:p>
  </c:txPr>
  <c:externalData r:id="rId4">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o-RO"/>
              <a:t>Care credeți că sunt primele 3 cele mai expuse la corupție compartimente din instituție? (întrebare</a:t>
            </a:r>
            <a:r>
              <a:rPr lang="ro-RO" baseline="0"/>
              <a:t> deschisă</a:t>
            </a:r>
            <a:r>
              <a:rPr lang="ro-RO"/>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o-RO"/>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o-R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INTR10!$E$7:$E$13</c:f>
              <c:strCache>
                <c:ptCount val="7"/>
                <c:pt idx="0">
                  <c:v>Conducerea</c:v>
                </c:pt>
                <c:pt idx="1">
                  <c:v>Departamentul pentru coordonarea filialelor si relatia cu autoritatile locale / coordonarea activității în teritoriu si filialele/birourile judetene</c:v>
                </c:pt>
                <c:pt idx="2">
                  <c:v>Direcția financiară și contabilitate</c:v>
                </c:pt>
                <c:pt idx="3">
                  <c:v>Departamentul informatizarea proceselor electorale</c:v>
                </c:pt>
                <c:pt idx="4">
                  <c:v>Directia resurse umane</c:v>
                </c:pt>
                <c:pt idx="5">
                  <c:v>Directia achizitii publice</c:v>
                </c:pt>
                <c:pt idx="6">
                  <c:v>Departamentul de control al finanțării partidelor politice si a campaniilor electorale</c:v>
                </c:pt>
              </c:strCache>
            </c:strRef>
          </c:cat>
          <c:val>
            <c:numRef>
              <c:f>INTR10!$F$7:$F$13</c:f>
              <c:numCache>
                <c:formatCode>0.00%</c:formatCode>
                <c:ptCount val="7"/>
                <c:pt idx="0">
                  <c:v>0.11857707509881422</c:v>
                </c:pt>
                <c:pt idx="1">
                  <c:v>0.1225296442687747</c:v>
                </c:pt>
                <c:pt idx="2">
                  <c:v>0.13043478260869565</c:v>
                </c:pt>
                <c:pt idx="3">
                  <c:v>0.18181818181818182</c:v>
                </c:pt>
                <c:pt idx="4">
                  <c:v>0.1857707509881423</c:v>
                </c:pt>
                <c:pt idx="5">
                  <c:v>0.49011857707509882</c:v>
                </c:pt>
                <c:pt idx="6">
                  <c:v>0.62055335968379444</c:v>
                </c:pt>
              </c:numCache>
            </c:numRef>
          </c:val>
          <c:extLst>
            <c:ext xmlns:c16="http://schemas.microsoft.com/office/drawing/2014/chart" uri="{C3380CC4-5D6E-409C-BE32-E72D297353CC}">
              <c16:uniqueId val="{00000000-C9B9-4D3A-8E51-9E9A59FC3877}"/>
            </c:ext>
          </c:extLst>
        </c:ser>
        <c:dLbls>
          <c:showLegendKey val="0"/>
          <c:showVal val="0"/>
          <c:showCatName val="0"/>
          <c:showSerName val="0"/>
          <c:showPercent val="0"/>
          <c:showBubbleSize val="0"/>
        </c:dLbls>
        <c:gapWidth val="182"/>
        <c:axId val="2035299439"/>
        <c:axId val="1988728319"/>
      </c:barChart>
      <c:catAx>
        <c:axId val="20352994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o-RO"/>
          </a:p>
        </c:txPr>
        <c:crossAx val="1988728319"/>
        <c:crosses val="autoZero"/>
        <c:auto val="1"/>
        <c:lblAlgn val="ctr"/>
        <c:lblOffset val="100"/>
        <c:noMultiLvlLbl val="0"/>
      </c:catAx>
      <c:valAx>
        <c:axId val="1988728319"/>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o-RO"/>
          </a:p>
        </c:txPr>
        <c:crossAx val="203529943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o-RO"/>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o-RO" sz="1400" b="0" i="0" baseline="0">
                <a:effectLst/>
              </a:rPr>
              <a:t>Gradul de cunoaștere a rolului consilierului de etică (autoevaluare) </a:t>
            </a:r>
            <a:endParaRPr lang="ro-RO" sz="14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o-RO"/>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INTR4!$A$10:$A$13</c:f>
              <c:strCache>
                <c:ptCount val="4"/>
                <c:pt idx="0">
                  <c:v>În mare măsură</c:v>
                </c:pt>
                <c:pt idx="1">
                  <c:v>În măsură medie</c:v>
                </c:pt>
                <c:pt idx="2">
                  <c:v>În mică măsură</c:v>
                </c:pt>
                <c:pt idx="3">
                  <c:v>Nu știu/ Nu răspund</c:v>
                </c:pt>
              </c:strCache>
            </c:strRef>
          </c:cat>
          <c:val>
            <c:numRef>
              <c:f>INTR4!$B$10:$B$13</c:f>
              <c:numCache>
                <c:formatCode>0.00%</c:formatCode>
                <c:ptCount val="4"/>
                <c:pt idx="0">
                  <c:v>0.54545454545454541</c:v>
                </c:pt>
                <c:pt idx="1">
                  <c:v>0.38339920948616601</c:v>
                </c:pt>
                <c:pt idx="2">
                  <c:v>6.3241106719367585E-2</c:v>
                </c:pt>
                <c:pt idx="3">
                  <c:v>7.9051383399209481E-3</c:v>
                </c:pt>
              </c:numCache>
            </c:numRef>
          </c:val>
          <c:extLst>
            <c:ext xmlns:c16="http://schemas.microsoft.com/office/drawing/2014/chart" uri="{C3380CC4-5D6E-409C-BE32-E72D297353CC}">
              <c16:uniqueId val="{00000000-4E84-4441-BA3D-951C03B095A5}"/>
            </c:ext>
          </c:extLst>
        </c:ser>
        <c:dLbls>
          <c:dLblPos val="outEnd"/>
          <c:showLegendKey val="0"/>
          <c:showVal val="1"/>
          <c:showCatName val="0"/>
          <c:showSerName val="0"/>
          <c:showPercent val="0"/>
          <c:showBubbleSize val="0"/>
        </c:dLbls>
        <c:gapWidth val="219"/>
        <c:overlap val="-27"/>
        <c:axId val="83783151"/>
        <c:axId val="2025803119"/>
      </c:barChart>
      <c:catAx>
        <c:axId val="837831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o-RO"/>
          </a:p>
        </c:txPr>
        <c:crossAx val="2025803119"/>
        <c:crosses val="autoZero"/>
        <c:auto val="1"/>
        <c:lblAlgn val="ctr"/>
        <c:lblOffset val="100"/>
        <c:noMultiLvlLbl val="0"/>
      </c:catAx>
      <c:valAx>
        <c:axId val="2025803119"/>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o-RO"/>
          </a:p>
        </c:txPr>
        <c:crossAx val="8378315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o-RO"/>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o-RO"/>
              <a:t>Gradul de cunoaștere a faptelor care intră în categoria infracțiunilor de corupție (autoevaluare)</a:t>
            </a:r>
          </a:p>
        </c:rich>
      </c:tx>
      <c:layout>
        <c:manualLayout>
          <c:xMode val="edge"/>
          <c:yMode val="edge"/>
          <c:x val="0.11571522309711287"/>
          <c:y val="2.314814814814814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o-RO"/>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INTR4!$A$17:$A$18</c:f>
              <c:strCache>
                <c:ptCount val="2"/>
                <c:pt idx="0">
                  <c:v>În mare măsură</c:v>
                </c:pt>
                <c:pt idx="1">
                  <c:v>În măsură medie</c:v>
                </c:pt>
              </c:strCache>
            </c:strRef>
          </c:cat>
          <c:val>
            <c:numRef>
              <c:f>INTR4!$B$17:$B$18</c:f>
              <c:numCache>
                <c:formatCode>0.00%</c:formatCode>
                <c:ptCount val="2"/>
                <c:pt idx="0">
                  <c:v>0.79841897233201586</c:v>
                </c:pt>
                <c:pt idx="1">
                  <c:v>0.20158102766798419</c:v>
                </c:pt>
              </c:numCache>
            </c:numRef>
          </c:val>
          <c:extLst>
            <c:ext xmlns:c16="http://schemas.microsoft.com/office/drawing/2014/chart" uri="{C3380CC4-5D6E-409C-BE32-E72D297353CC}">
              <c16:uniqueId val="{00000000-C4FA-43CA-9243-F0B34E513E84}"/>
            </c:ext>
          </c:extLst>
        </c:ser>
        <c:dLbls>
          <c:dLblPos val="outEnd"/>
          <c:showLegendKey val="0"/>
          <c:showVal val="1"/>
          <c:showCatName val="0"/>
          <c:showSerName val="0"/>
          <c:showPercent val="0"/>
          <c:showBubbleSize val="0"/>
        </c:dLbls>
        <c:gapWidth val="219"/>
        <c:overlap val="-27"/>
        <c:axId val="1984652991"/>
        <c:axId val="2038698735"/>
      </c:barChart>
      <c:catAx>
        <c:axId val="19846529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o-RO"/>
          </a:p>
        </c:txPr>
        <c:crossAx val="2038698735"/>
        <c:crosses val="autoZero"/>
        <c:auto val="1"/>
        <c:lblAlgn val="ctr"/>
        <c:lblOffset val="100"/>
        <c:noMultiLvlLbl val="0"/>
      </c:catAx>
      <c:valAx>
        <c:axId val="2038698735"/>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o-RO"/>
          </a:p>
        </c:txPr>
        <c:crossAx val="198465299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o-RO"/>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o-RO" sz="1400" b="0" i="0" baseline="0">
                <a:effectLst/>
              </a:rPr>
              <a:t>Gradul de cunoaștere a normelor privind primirea și declararea cadourilor (autoevaluare)</a:t>
            </a:r>
            <a:endParaRPr lang="ro-RO" sz="14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o-RO"/>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INTR4!$A$22:$A$25</c:f>
              <c:strCache>
                <c:ptCount val="4"/>
                <c:pt idx="0">
                  <c:v>În mare măsură</c:v>
                </c:pt>
                <c:pt idx="1">
                  <c:v>În măsură medie</c:v>
                </c:pt>
                <c:pt idx="2">
                  <c:v>În mică măsură</c:v>
                </c:pt>
                <c:pt idx="3">
                  <c:v>Nu știu/ Nu răspund</c:v>
                </c:pt>
              </c:strCache>
            </c:strRef>
          </c:cat>
          <c:val>
            <c:numRef>
              <c:f>INTR4!$B$22:$B$25</c:f>
              <c:numCache>
                <c:formatCode>0.00%</c:formatCode>
                <c:ptCount val="4"/>
                <c:pt idx="0">
                  <c:v>0.83003952569169959</c:v>
                </c:pt>
                <c:pt idx="1">
                  <c:v>0.1541501976284585</c:v>
                </c:pt>
                <c:pt idx="2">
                  <c:v>1.1857707509881422E-2</c:v>
                </c:pt>
                <c:pt idx="3">
                  <c:v>3.952569169960474E-3</c:v>
                </c:pt>
              </c:numCache>
            </c:numRef>
          </c:val>
          <c:extLst>
            <c:ext xmlns:c16="http://schemas.microsoft.com/office/drawing/2014/chart" uri="{C3380CC4-5D6E-409C-BE32-E72D297353CC}">
              <c16:uniqueId val="{00000000-86B9-4EC2-8F0A-D1BBDC030C3F}"/>
            </c:ext>
          </c:extLst>
        </c:ser>
        <c:dLbls>
          <c:dLblPos val="outEnd"/>
          <c:showLegendKey val="0"/>
          <c:showVal val="1"/>
          <c:showCatName val="0"/>
          <c:showSerName val="0"/>
          <c:showPercent val="0"/>
          <c:showBubbleSize val="0"/>
        </c:dLbls>
        <c:gapWidth val="219"/>
        <c:overlap val="-27"/>
        <c:axId val="2040209631"/>
        <c:axId val="2038699567"/>
      </c:barChart>
      <c:catAx>
        <c:axId val="20402096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o-RO"/>
          </a:p>
        </c:txPr>
        <c:crossAx val="2038699567"/>
        <c:crosses val="autoZero"/>
        <c:auto val="1"/>
        <c:lblAlgn val="ctr"/>
        <c:lblOffset val="100"/>
        <c:noMultiLvlLbl val="0"/>
      </c:catAx>
      <c:valAx>
        <c:axId val="2038699567"/>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o-RO"/>
          </a:p>
        </c:txPr>
        <c:crossAx val="204020963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o-RO"/>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o-RO" sz="1400" b="0" i="0" baseline="0">
                <a:effectLst/>
              </a:rPr>
              <a:t>Gradul de cunoaștere a incompatibilităților aplicabile funcției exercitate (autoevaluare)</a:t>
            </a:r>
            <a:endParaRPr lang="ro-RO" sz="14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o-RO"/>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INTR4!$A$29:$A$31</c:f>
              <c:strCache>
                <c:ptCount val="3"/>
                <c:pt idx="0">
                  <c:v>În mare măsură</c:v>
                </c:pt>
                <c:pt idx="1">
                  <c:v>În măsură medie</c:v>
                </c:pt>
                <c:pt idx="2">
                  <c:v>În mică măsură</c:v>
                </c:pt>
              </c:strCache>
            </c:strRef>
          </c:cat>
          <c:val>
            <c:numRef>
              <c:f>INTR4!$B$29:$B$31</c:f>
              <c:numCache>
                <c:formatCode>0.00%</c:formatCode>
                <c:ptCount val="3"/>
                <c:pt idx="0">
                  <c:v>0.86166007905138342</c:v>
                </c:pt>
                <c:pt idx="1">
                  <c:v>0.12648221343873517</c:v>
                </c:pt>
                <c:pt idx="2">
                  <c:v>1.1857707509881422E-2</c:v>
                </c:pt>
              </c:numCache>
            </c:numRef>
          </c:val>
          <c:extLst>
            <c:ext xmlns:c16="http://schemas.microsoft.com/office/drawing/2014/chart" uri="{C3380CC4-5D6E-409C-BE32-E72D297353CC}">
              <c16:uniqueId val="{00000000-27C3-4FCB-A6C4-835A88A21235}"/>
            </c:ext>
          </c:extLst>
        </c:ser>
        <c:dLbls>
          <c:dLblPos val="outEnd"/>
          <c:showLegendKey val="0"/>
          <c:showVal val="1"/>
          <c:showCatName val="0"/>
          <c:showSerName val="0"/>
          <c:showPercent val="0"/>
          <c:showBubbleSize val="0"/>
        </c:dLbls>
        <c:gapWidth val="219"/>
        <c:overlap val="-27"/>
        <c:axId val="1983497535"/>
        <c:axId val="1988724575"/>
      </c:barChart>
      <c:catAx>
        <c:axId val="19834975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o-RO"/>
          </a:p>
        </c:txPr>
        <c:crossAx val="1988724575"/>
        <c:crosses val="autoZero"/>
        <c:auto val="1"/>
        <c:lblAlgn val="ctr"/>
        <c:lblOffset val="100"/>
        <c:noMultiLvlLbl val="0"/>
      </c:catAx>
      <c:valAx>
        <c:axId val="1988724575"/>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o-RO"/>
          </a:p>
        </c:txPr>
        <c:crossAx val="198349753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o-RO"/>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o-RO"/>
              <a:t>Gradul de cunoaștere a normelor privind avertizarea în interes public și protecția avertizorului (autoevaluare)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o-RO"/>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INTR4!$A$35:$A$38</c:f>
              <c:strCache>
                <c:ptCount val="4"/>
                <c:pt idx="0">
                  <c:v>În mare măsură</c:v>
                </c:pt>
                <c:pt idx="1">
                  <c:v>În măsură medie</c:v>
                </c:pt>
                <c:pt idx="2">
                  <c:v>În mică măsură</c:v>
                </c:pt>
                <c:pt idx="3">
                  <c:v>Nu știu/ Nu răspund</c:v>
                </c:pt>
              </c:strCache>
            </c:strRef>
          </c:cat>
          <c:val>
            <c:numRef>
              <c:f>INTR4!$B$35:$B$38</c:f>
              <c:numCache>
                <c:formatCode>0.00%</c:formatCode>
                <c:ptCount val="4"/>
                <c:pt idx="0">
                  <c:v>0.49802371541501977</c:v>
                </c:pt>
                <c:pt idx="1">
                  <c:v>0.4189723320158103</c:v>
                </c:pt>
                <c:pt idx="2">
                  <c:v>7.1146245059288543E-2</c:v>
                </c:pt>
                <c:pt idx="3">
                  <c:v>1.1857707509881422E-2</c:v>
                </c:pt>
              </c:numCache>
            </c:numRef>
          </c:val>
          <c:extLst>
            <c:ext xmlns:c16="http://schemas.microsoft.com/office/drawing/2014/chart" uri="{C3380CC4-5D6E-409C-BE32-E72D297353CC}">
              <c16:uniqueId val="{00000000-784D-4726-AAB9-BB4648190FDC}"/>
            </c:ext>
          </c:extLst>
        </c:ser>
        <c:dLbls>
          <c:dLblPos val="outEnd"/>
          <c:showLegendKey val="0"/>
          <c:showVal val="1"/>
          <c:showCatName val="0"/>
          <c:showSerName val="0"/>
          <c:showPercent val="0"/>
          <c:showBubbleSize val="0"/>
        </c:dLbls>
        <c:gapWidth val="219"/>
        <c:overlap val="-27"/>
        <c:axId val="1463475199"/>
        <c:axId val="2025807695"/>
      </c:barChart>
      <c:catAx>
        <c:axId val="14634751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o-RO"/>
          </a:p>
        </c:txPr>
        <c:crossAx val="2025807695"/>
        <c:crosses val="autoZero"/>
        <c:auto val="1"/>
        <c:lblAlgn val="ctr"/>
        <c:lblOffset val="100"/>
        <c:noMultiLvlLbl val="0"/>
      </c:catAx>
      <c:valAx>
        <c:axId val="2025807695"/>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o-RO"/>
          </a:p>
        </c:txPr>
        <c:crossAx val="146347519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o-RO"/>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o-RO"/>
              <a:t>Gradul de cunoaștere a normelor</a:t>
            </a:r>
            <a:r>
              <a:rPr lang="ro-RO" baseline="0"/>
              <a:t> privind d</a:t>
            </a:r>
            <a:r>
              <a:rPr lang="ro-RO"/>
              <a:t>eclarațiile de avere și de interese (autoevaluare)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o-RO"/>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INTR4!$A$49:$A$51</c:f>
              <c:strCache>
                <c:ptCount val="3"/>
                <c:pt idx="0">
                  <c:v>În mare măsură</c:v>
                </c:pt>
                <c:pt idx="1">
                  <c:v>În măsură medie</c:v>
                </c:pt>
                <c:pt idx="2">
                  <c:v>În mică măsură</c:v>
                </c:pt>
              </c:strCache>
            </c:strRef>
          </c:cat>
          <c:val>
            <c:numRef>
              <c:f>INTR4!$B$49:$B$51</c:f>
              <c:numCache>
                <c:formatCode>0.00%</c:formatCode>
                <c:ptCount val="3"/>
                <c:pt idx="0">
                  <c:v>0.92490118577075098</c:v>
                </c:pt>
                <c:pt idx="1">
                  <c:v>7.1146245059288543E-2</c:v>
                </c:pt>
                <c:pt idx="2">
                  <c:v>3.952569169960474E-3</c:v>
                </c:pt>
              </c:numCache>
            </c:numRef>
          </c:val>
          <c:extLst>
            <c:ext xmlns:c16="http://schemas.microsoft.com/office/drawing/2014/chart" uri="{C3380CC4-5D6E-409C-BE32-E72D297353CC}">
              <c16:uniqueId val="{00000000-436A-4D51-A1C7-ED242CD43219}"/>
            </c:ext>
          </c:extLst>
        </c:ser>
        <c:dLbls>
          <c:dLblPos val="outEnd"/>
          <c:showLegendKey val="0"/>
          <c:showVal val="1"/>
          <c:showCatName val="0"/>
          <c:showSerName val="0"/>
          <c:showPercent val="0"/>
          <c:showBubbleSize val="0"/>
        </c:dLbls>
        <c:gapWidth val="219"/>
        <c:overlap val="-27"/>
        <c:axId val="112230319"/>
        <c:axId val="125776495"/>
      </c:barChart>
      <c:catAx>
        <c:axId val="1122303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o-RO"/>
          </a:p>
        </c:txPr>
        <c:crossAx val="125776495"/>
        <c:crosses val="autoZero"/>
        <c:auto val="1"/>
        <c:lblAlgn val="ctr"/>
        <c:lblOffset val="100"/>
        <c:noMultiLvlLbl val="0"/>
      </c:catAx>
      <c:valAx>
        <c:axId val="125776495"/>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o-RO"/>
          </a:p>
        </c:txPr>
        <c:crossAx val="11223031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o-RO"/>
    </a:p>
  </c:txPr>
  <c:externalData r:id="rId4">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withinLinear" id="14">
  <a:schemeClr val="accent1"/>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ro-RO"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0" name="Google Shape;10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48" name="Google Shape;14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53" name="Google Shape;15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58" name="Google Shape;15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63" name="Google Shape;16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68" name="Google Shape;16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73" name="Google Shape;173;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78" name="Google Shape;17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83" name="Google Shape;18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88" name="Google Shape;188;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93" name="Google Shape;193;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7" name="Google Shape;10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98" name="Google Shape;198;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03" name="Google Shape;203;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08" name="Google Shape;208;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13" name="Google Shape;213;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18" name="Google Shape;218;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23" name="Google Shape;223;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28" name="Google Shape;228;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33" name="Google Shape;233;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38" name="Google Shape;238;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43" name="Google Shape;243;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12" name="Google Shape;11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48" name="Google Shape;248;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53" name="Google Shape;253;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58" name="Google Shape;258;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63" name="Google Shape;263;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68" name="Google Shape;268;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73" name="Google Shape;273;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78" name="Google Shape;278;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83" name="Google Shape;283;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88" name="Google Shape;288;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93" name="Google Shape;293;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18" name="Google Shape;11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98" name="Google Shape;298;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03" name="Google Shape;303;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08" name="Google Shape;308;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13" name="Google Shape;313;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18" name="Google Shape;318;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23" name="Google Shape;323;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28" name="Google Shape;328;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23" name="Google Shape;12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28" name="Google Shape;12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33" name="Google Shape;13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38" name="Google Shape;13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43" name="Google Shape;14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p4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4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o-RO"/>
              <a:t>‹#›</a:t>
            </a:fld>
            <a:endParaRPr/>
          </a:p>
        </p:txBody>
      </p:sp>
      <p:sp>
        <p:nvSpPr>
          <p:cNvPr id="23" name="Google Shape;23;p48"/>
          <p:cNvSpPr/>
          <p:nvPr/>
        </p:nvSpPr>
        <p:spPr>
          <a:xfrm>
            <a:off x="3581400" y="-230188"/>
            <a:ext cx="12192000" cy="457201"/>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b="0" i="0" sz="1800" u="none" cap="none" strike="noStrike">
              <a:solidFill>
                <a:schemeClr val="dk1"/>
              </a:solidFill>
              <a:latin typeface="Trebuchet MS"/>
              <a:ea typeface="Trebuchet MS"/>
              <a:cs typeface="Trebuchet MS"/>
              <a:sym typeface="Trebuchet MS"/>
            </a:endParaRPr>
          </a:p>
        </p:txBody>
      </p:sp>
      <p:pic>
        <p:nvPicPr>
          <p:cNvPr id="24" name="Google Shape;24;p48"/>
          <p:cNvPicPr preferRelativeResize="0"/>
          <p:nvPr/>
        </p:nvPicPr>
        <p:blipFill rotWithShape="1">
          <a:blip r:embed="rId2">
            <a:alphaModFix/>
          </a:blip>
          <a:srcRect b="0" l="0" r="0" t="0"/>
          <a:stretch/>
        </p:blipFill>
        <p:spPr>
          <a:xfrm>
            <a:off x="3581400" y="227013"/>
            <a:ext cx="5727700" cy="8953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4" name="Shape 84"/>
        <p:cNvGrpSpPr/>
        <p:nvPr/>
      </p:nvGrpSpPr>
      <p:grpSpPr>
        <a:xfrm>
          <a:off x="0" y="0"/>
          <a:ext cx="0" cy="0"/>
          <a:chOff x="0" y="0"/>
          <a:chExt cx="0" cy="0"/>
        </a:xfrm>
      </p:grpSpPr>
      <p:sp>
        <p:nvSpPr>
          <p:cNvPr id="85" name="Google Shape;85;p5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p5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o-RO"/>
              <a:t>‹#›</a:t>
            </a:fld>
            <a:endParaRPr/>
          </a:p>
        </p:txBody>
      </p:sp>
      <p:pic>
        <p:nvPicPr>
          <p:cNvPr id="90" name="Google Shape;90;p57"/>
          <p:cNvPicPr preferRelativeResize="0"/>
          <p:nvPr/>
        </p:nvPicPr>
        <p:blipFill rotWithShape="1">
          <a:blip r:embed="rId2">
            <a:alphaModFix/>
          </a:blip>
          <a:srcRect b="0" l="0" r="0" t="0"/>
          <a:stretch/>
        </p:blipFill>
        <p:spPr>
          <a:xfrm>
            <a:off x="3581400" y="227013"/>
            <a:ext cx="5727700" cy="89535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1" name="Shape 91"/>
        <p:cNvGrpSpPr/>
        <p:nvPr/>
      </p:nvGrpSpPr>
      <p:grpSpPr>
        <a:xfrm>
          <a:off x="0" y="0"/>
          <a:ext cx="0" cy="0"/>
          <a:chOff x="0" y="0"/>
          <a:chExt cx="0" cy="0"/>
        </a:xfrm>
      </p:grpSpPr>
      <p:sp>
        <p:nvSpPr>
          <p:cNvPr id="92" name="Google Shape;92;p5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p5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 name="Google Shape;94;p5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5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5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o-RO"/>
              <a:t>‹#›</a:t>
            </a:fld>
            <a:endParaRPr/>
          </a:p>
        </p:txBody>
      </p:sp>
      <p:pic>
        <p:nvPicPr>
          <p:cNvPr id="97" name="Google Shape;97;p58"/>
          <p:cNvPicPr preferRelativeResize="0"/>
          <p:nvPr/>
        </p:nvPicPr>
        <p:blipFill rotWithShape="1">
          <a:blip r:embed="rId2">
            <a:alphaModFix/>
          </a:blip>
          <a:srcRect b="0" l="0" r="0" t="0"/>
          <a:stretch/>
        </p:blipFill>
        <p:spPr>
          <a:xfrm>
            <a:off x="3581400" y="227013"/>
            <a:ext cx="5727700" cy="8953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4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4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o-RO"/>
              <a:t>‹#›</a:t>
            </a:fld>
            <a:endParaRPr/>
          </a:p>
        </p:txBody>
      </p:sp>
      <p:pic>
        <p:nvPicPr>
          <p:cNvPr id="31" name="Google Shape;31;p49"/>
          <p:cNvPicPr preferRelativeResize="0"/>
          <p:nvPr/>
        </p:nvPicPr>
        <p:blipFill rotWithShape="1">
          <a:blip r:embed="rId2">
            <a:alphaModFix/>
          </a:blip>
          <a:srcRect b="0" l="0" r="0" t="0"/>
          <a:stretch/>
        </p:blipFill>
        <p:spPr>
          <a:xfrm>
            <a:off x="3581400" y="227013"/>
            <a:ext cx="5727700" cy="8953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sp>
        <p:nvSpPr>
          <p:cNvPr id="33" name="Google Shape;33;p5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5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5" name="Google Shape;35;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o-RO"/>
              <a:t>‹#›</a:t>
            </a:fld>
            <a:endParaRPr/>
          </a:p>
        </p:txBody>
      </p:sp>
      <p:pic>
        <p:nvPicPr>
          <p:cNvPr id="38" name="Google Shape;38;p50"/>
          <p:cNvPicPr preferRelativeResize="0"/>
          <p:nvPr/>
        </p:nvPicPr>
        <p:blipFill rotWithShape="1">
          <a:blip r:embed="rId2">
            <a:alphaModFix/>
          </a:blip>
          <a:srcRect b="0" l="0" r="0" t="0"/>
          <a:stretch/>
        </p:blipFill>
        <p:spPr>
          <a:xfrm>
            <a:off x="3581400" y="227013"/>
            <a:ext cx="5727700" cy="8953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9" name="Shape 39"/>
        <p:cNvGrpSpPr/>
        <p:nvPr/>
      </p:nvGrpSpPr>
      <p:grpSpPr>
        <a:xfrm>
          <a:off x="0" y="0"/>
          <a:ext cx="0" cy="0"/>
          <a:chOff x="0" y="0"/>
          <a:chExt cx="0" cy="0"/>
        </a:xfrm>
      </p:grpSpPr>
      <p:sp>
        <p:nvSpPr>
          <p:cNvPr id="40" name="Google Shape;40;p5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5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5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o-RO"/>
              <a:t>‹#›</a:t>
            </a:fld>
            <a:endParaRPr/>
          </a:p>
        </p:txBody>
      </p:sp>
      <p:pic>
        <p:nvPicPr>
          <p:cNvPr id="46" name="Google Shape;46;p51"/>
          <p:cNvPicPr preferRelativeResize="0"/>
          <p:nvPr/>
        </p:nvPicPr>
        <p:blipFill rotWithShape="1">
          <a:blip r:embed="rId2">
            <a:alphaModFix/>
          </a:blip>
          <a:srcRect b="0" l="0" r="0" t="0"/>
          <a:stretch/>
        </p:blipFill>
        <p:spPr>
          <a:xfrm>
            <a:off x="3581400" y="227013"/>
            <a:ext cx="5727700" cy="8953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7" name="Shape 47"/>
        <p:cNvGrpSpPr/>
        <p:nvPr/>
      </p:nvGrpSpPr>
      <p:grpSpPr>
        <a:xfrm>
          <a:off x="0" y="0"/>
          <a:ext cx="0" cy="0"/>
          <a:chOff x="0" y="0"/>
          <a:chExt cx="0" cy="0"/>
        </a:xfrm>
      </p:grpSpPr>
      <p:sp>
        <p:nvSpPr>
          <p:cNvPr id="48" name="Google Shape;48;p5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5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5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5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5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o-RO"/>
              <a:t>‹#›</a:t>
            </a:fld>
            <a:endParaRPr/>
          </a:p>
        </p:txBody>
      </p:sp>
      <p:pic>
        <p:nvPicPr>
          <p:cNvPr id="56" name="Google Shape;56;p52"/>
          <p:cNvPicPr preferRelativeResize="0"/>
          <p:nvPr/>
        </p:nvPicPr>
        <p:blipFill rotWithShape="1">
          <a:blip r:embed="rId2">
            <a:alphaModFix/>
          </a:blip>
          <a:srcRect b="0" l="0" r="0" t="0"/>
          <a:stretch/>
        </p:blipFill>
        <p:spPr>
          <a:xfrm>
            <a:off x="3581400" y="227013"/>
            <a:ext cx="5727700" cy="8953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7" name="Shape 57"/>
        <p:cNvGrpSpPr/>
        <p:nvPr/>
      </p:nvGrpSpPr>
      <p:grpSpPr>
        <a:xfrm>
          <a:off x="0" y="0"/>
          <a:ext cx="0" cy="0"/>
          <a:chOff x="0" y="0"/>
          <a:chExt cx="0" cy="0"/>
        </a:xfrm>
      </p:grpSpPr>
      <p:sp>
        <p:nvSpPr>
          <p:cNvPr id="58" name="Google Shape;58;p5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o-RO"/>
              <a:t>‹#›</a:t>
            </a:fld>
            <a:endParaRPr/>
          </a:p>
        </p:txBody>
      </p:sp>
      <p:pic>
        <p:nvPicPr>
          <p:cNvPr id="62" name="Google Shape;62;p53"/>
          <p:cNvPicPr preferRelativeResize="0"/>
          <p:nvPr/>
        </p:nvPicPr>
        <p:blipFill rotWithShape="1">
          <a:blip r:embed="rId2">
            <a:alphaModFix/>
          </a:blip>
          <a:srcRect b="0" l="0" r="0" t="0"/>
          <a:stretch/>
        </p:blipFill>
        <p:spPr>
          <a:xfrm>
            <a:off x="3581400" y="227013"/>
            <a:ext cx="5727700" cy="8953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3" name="Shape 63"/>
        <p:cNvGrpSpPr/>
        <p:nvPr/>
      </p:nvGrpSpPr>
      <p:grpSpPr>
        <a:xfrm>
          <a:off x="0" y="0"/>
          <a:ext cx="0" cy="0"/>
          <a:chOff x="0" y="0"/>
          <a:chExt cx="0" cy="0"/>
        </a:xfrm>
      </p:grpSpPr>
      <p:sp>
        <p:nvSpPr>
          <p:cNvPr id="64" name="Google Shape;64;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o-RO"/>
              <a:t>‹#›</a:t>
            </a:fld>
            <a:endParaRPr/>
          </a:p>
        </p:txBody>
      </p:sp>
      <p:pic>
        <p:nvPicPr>
          <p:cNvPr id="67" name="Google Shape;67;p54"/>
          <p:cNvPicPr preferRelativeResize="0"/>
          <p:nvPr/>
        </p:nvPicPr>
        <p:blipFill rotWithShape="1">
          <a:blip r:embed="rId2">
            <a:alphaModFix/>
          </a:blip>
          <a:srcRect b="0" l="0" r="0" t="0"/>
          <a:stretch/>
        </p:blipFill>
        <p:spPr>
          <a:xfrm>
            <a:off x="3581400" y="227013"/>
            <a:ext cx="5727700" cy="8953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8" name="Shape 68"/>
        <p:cNvGrpSpPr/>
        <p:nvPr/>
      </p:nvGrpSpPr>
      <p:grpSpPr>
        <a:xfrm>
          <a:off x="0" y="0"/>
          <a:ext cx="0" cy="0"/>
          <a:chOff x="0" y="0"/>
          <a:chExt cx="0" cy="0"/>
        </a:xfrm>
      </p:grpSpPr>
      <p:sp>
        <p:nvSpPr>
          <p:cNvPr id="69" name="Google Shape;69;p5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5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1" name="Google Shape;71;p5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2" name="Google Shape;72;p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o-RO"/>
              <a:t>‹#›</a:t>
            </a:fld>
            <a:endParaRPr/>
          </a:p>
        </p:txBody>
      </p:sp>
      <p:pic>
        <p:nvPicPr>
          <p:cNvPr id="75" name="Google Shape;75;p55"/>
          <p:cNvPicPr preferRelativeResize="0"/>
          <p:nvPr/>
        </p:nvPicPr>
        <p:blipFill rotWithShape="1">
          <a:blip r:embed="rId2">
            <a:alphaModFix/>
          </a:blip>
          <a:srcRect b="0" l="0" r="0" t="0"/>
          <a:stretch/>
        </p:blipFill>
        <p:spPr>
          <a:xfrm>
            <a:off x="3581400" y="227013"/>
            <a:ext cx="5727700" cy="89535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6" name="Shape 76"/>
        <p:cNvGrpSpPr/>
        <p:nvPr/>
      </p:nvGrpSpPr>
      <p:grpSpPr>
        <a:xfrm>
          <a:off x="0" y="0"/>
          <a:ext cx="0" cy="0"/>
          <a:chOff x="0" y="0"/>
          <a:chExt cx="0" cy="0"/>
        </a:xfrm>
      </p:grpSpPr>
      <p:sp>
        <p:nvSpPr>
          <p:cNvPr id="77" name="Google Shape;77;p5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56"/>
          <p:cNvSpPr/>
          <p:nvPr>
            <p:ph idx="2" type="pic"/>
          </p:nvPr>
        </p:nvSpPr>
        <p:spPr>
          <a:xfrm>
            <a:off x="5183188" y="987425"/>
            <a:ext cx="6172200" cy="4873625"/>
          </a:xfrm>
          <a:prstGeom prst="rect">
            <a:avLst/>
          </a:prstGeom>
          <a:noFill/>
          <a:ln>
            <a:noFill/>
          </a:ln>
        </p:spPr>
      </p:sp>
      <p:sp>
        <p:nvSpPr>
          <p:cNvPr id="79" name="Google Shape;79;p5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0" name="Google Shape;80;p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o-RO"/>
              <a:t>‹#›</a:t>
            </a:fld>
            <a:endParaRPr/>
          </a:p>
        </p:txBody>
      </p:sp>
      <p:pic>
        <p:nvPicPr>
          <p:cNvPr id="83" name="Google Shape;83;p56"/>
          <p:cNvPicPr preferRelativeResize="0"/>
          <p:nvPr/>
        </p:nvPicPr>
        <p:blipFill rotWithShape="1">
          <a:blip r:embed="rId2">
            <a:alphaModFix/>
          </a:blip>
          <a:srcRect b="0" l="0" r="0" t="0"/>
          <a:stretch/>
        </p:blipFill>
        <p:spPr>
          <a:xfrm>
            <a:off x="3581400" y="227013"/>
            <a:ext cx="5727700" cy="89535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4.png"/><Relationship Id="rId2" Type="http://schemas.openxmlformats.org/officeDocument/2006/relationships/image" Target="../media/image3.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1.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4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o-RO"/>
              <a:t>‹#›</a:t>
            </a:fld>
            <a:endParaRPr/>
          </a:p>
        </p:txBody>
      </p:sp>
      <p:pic>
        <p:nvPicPr>
          <p:cNvPr id="15" name="Google Shape;15;p47"/>
          <p:cNvPicPr preferRelativeResize="0"/>
          <p:nvPr/>
        </p:nvPicPr>
        <p:blipFill rotWithShape="1">
          <a:blip r:embed="rId1">
            <a:alphaModFix/>
          </a:blip>
          <a:srcRect b="0" l="0" r="0" t="0"/>
          <a:stretch/>
        </p:blipFill>
        <p:spPr>
          <a:xfrm>
            <a:off x="3581400" y="227013"/>
            <a:ext cx="5727700" cy="895350"/>
          </a:xfrm>
          <a:prstGeom prst="rect">
            <a:avLst/>
          </a:prstGeom>
          <a:noFill/>
          <a:ln>
            <a:noFill/>
          </a:ln>
        </p:spPr>
      </p:pic>
      <p:pic>
        <p:nvPicPr>
          <p:cNvPr id="16" name="Google Shape;16;p47"/>
          <p:cNvPicPr preferRelativeResize="0"/>
          <p:nvPr/>
        </p:nvPicPr>
        <p:blipFill rotWithShape="1">
          <a:blip r:embed="rId2">
            <a:alphaModFix/>
          </a:blip>
          <a:srcRect b="0" l="0" r="0" t="0"/>
          <a:stretch/>
        </p:blipFill>
        <p:spPr>
          <a:xfrm>
            <a:off x="0" y="5861050"/>
            <a:ext cx="5730875" cy="889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chart" Target="../charts/char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chart" Target="../charts/char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chart" Target="../charts/char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chart" Target="../charts/char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chart" Target="../charts/char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chart" Target="../charts/char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chart" Target="../charts/char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chart" Target="../charts/char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chart" Target="../charts/char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chart" Target="../charts/char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chart" Target="../charts/char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chart" Target="../charts/char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chart" Target="../charts/char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chart" Target="../charts/char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chart" Target="../charts/chart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chart" Target="../charts/chart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chart" Target="../charts/char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chart" Target="../charts/char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chart" Target="../charts/chart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chart" Target="../charts/chart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chart" Target="../charts/chart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chart" Target="../charts/chart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chart" Target="../charts/chart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chart" Target="../charts/chart3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chart" Target="../charts/chart3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chart" Target="../charts/chart3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chart" Target="../charts/chart3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chart" Target="../charts/chart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chart" Target="../charts/char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chart" Target="../charts/chart3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chart" Target="../charts/chart3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chart" Target="../charts/char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chart" Target="../charts/chart3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chart" Target="../charts/char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chart" Target="../charts/char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chart" Target="../charts/char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chart" Target="../charts/char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
          <p:cNvSpPr txBox="1"/>
          <p:nvPr>
            <p:ph type="ctrTitle"/>
          </p:nvPr>
        </p:nvSpPr>
        <p:spPr>
          <a:xfrm>
            <a:off x="552450" y="1136650"/>
            <a:ext cx="11201400" cy="24003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accent1"/>
              </a:buClr>
              <a:buSzPts val="2800"/>
              <a:buFont typeface="Trebuchet MS"/>
              <a:buNone/>
            </a:pPr>
            <a:r>
              <a:rPr lang="ro-RO" sz="2800">
                <a:solidFill>
                  <a:schemeClr val="accent1"/>
                </a:solidFill>
                <a:latin typeface="Trebuchet MS"/>
                <a:ea typeface="Trebuchet MS"/>
                <a:cs typeface="Trebuchet MS"/>
                <a:sym typeface="Trebuchet MS"/>
              </a:rPr>
              <a:t>DIGI-EMB - Digitalizare pentru creșterea nivelului transparenței eticii și integrității activităților de management electoral și finanțare a partidelor politice și a campaniilor electorale</a:t>
            </a:r>
            <a:endParaRPr/>
          </a:p>
        </p:txBody>
      </p:sp>
      <p:sp>
        <p:nvSpPr>
          <p:cNvPr id="103" name="Google Shape;103;p1"/>
          <p:cNvSpPr txBox="1"/>
          <p:nvPr>
            <p:ph idx="1" type="subTitle"/>
          </p:nvPr>
        </p:nvSpPr>
        <p:spPr>
          <a:xfrm>
            <a:off x="1524000" y="3879850"/>
            <a:ext cx="9144000" cy="137795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7F7F7F"/>
              </a:buClr>
              <a:buSzPts val="2000"/>
              <a:buNone/>
            </a:pPr>
            <a:r>
              <a:rPr lang="ro-RO" sz="2000">
                <a:solidFill>
                  <a:srgbClr val="7F7F7F"/>
                </a:solidFill>
                <a:latin typeface="Trebuchet MS"/>
                <a:ea typeface="Trebuchet MS"/>
                <a:cs typeface="Trebuchet MS"/>
                <a:sym typeface="Trebuchet MS"/>
              </a:rPr>
              <a:t>Autoritatea Electorală Permanentă</a:t>
            </a:r>
            <a:endParaRPr/>
          </a:p>
          <a:p>
            <a:pPr indent="0" lvl="0" marL="0" rtl="0" algn="ctr">
              <a:lnSpc>
                <a:spcPct val="90000"/>
              </a:lnSpc>
              <a:spcBef>
                <a:spcPts val="1000"/>
              </a:spcBef>
              <a:spcAft>
                <a:spcPts val="0"/>
              </a:spcAft>
              <a:buClr>
                <a:srgbClr val="7F7F7F"/>
              </a:buClr>
              <a:buSzPts val="2000"/>
              <a:buNone/>
            </a:pPr>
            <a:r>
              <a:rPr lang="ro-RO" sz="2000">
                <a:solidFill>
                  <a:srgbClr val="7F7F7F"/>
                </a:solidFill>
                <a:latin typeface="Trebuchet MS"/>
                <a:ea typeface="Trebuchet MS"/>
                <a:cs typeface="Trebuchet MS"/>
                <a:sym typeface="Trebuchet MS"/>
              </a:rPr>
              <a:t>Workshop (A3.8.2)</a:t>
            </a:r>
            <a:endParaRPr/>
          </a:p>
          <a:p>
            <a:pPr indent="0" lvl="0" marL="0" rtl="0" algn="ctr">
              <a:lnSpc>
                <a:spcPct val="90000"/>
              </a:lnSpc>
              <a:spcBef>
                <a:spcPts val="1000"/>
              </a:spcBef>
              <a:spcAft>
                <a:spcPts val="0"/>
              </a:spcAft>
              <a:buClr>
                <a:srgbClr val="7F7F7F"/>
              </a:buClr>
              <a:buSzPts val="2000"/>
              <a:buNone/>
            </a:pPr>
            <a:r>
              <a:rPr lang="ro-RO" sz="2000">
                <a:solidFill>
                  <a:srgbClr val="7F7F7F"/>
                </a:solidFill>
                <a:latin typeface="Trebuchet MS"/>
                <a:ea typeface="Trebuchet MS"/>
                <a:cs typeface="Trebuchet MS"/>
                <a:sym typeface="Trebuchet MS"/>
              </a:rPr>
              <a:t>7 iulie 2023</a:t>
            </a:r>
            <a:endParaRPr/>
          </a:p>
        </p:txBody>
      </p:sp>
      <p:pic>
        <p:nvPicPr>
          <p:cNvPr id="104" name="Google Shape;104;p1"/>
          <p:cNvPicPr preferRelativeResize="0"/>
          <p:nvPr/>
        </p:nvPicPr>
        <p:blipFill rotWithShape="1">
          <a:blip r:embed="rId3">
            <a:alphaModFix/>
          </a:blip>
          <a:srcRect b="0" l="0" r="0" t="0"/>
          <a:stretch/>
        </p:blipFill>
        <p:spPr>
          <a:xfrm>
            <a:off x="0" y="5697538"/>
            <a:ext cx="5730875" cy="88741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graphicFrame>
        <p:nvGraphicFramePr>
          <p:cNvPr id="150" name="Google Shape;150;p10"/>
          <p:cNvGraphicFramePr/>
          <p:nvPr/>
        </p:nvGraphicFramePr>
        <p:xfrm>
          <a:off x="759416" y="1183038"/>
          <a:ext cx="10616339" cy="4701152"/>
        </p:xfrm>
        <a:graphic>
          <a:graphicData uri="http://schemas.openxmlformats.org/drawingml/2006/chart">
            <c:chart r:id="rId3"/>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graphicFrame>
        <p:nvGraphicFramePr>
          <p:cNvPr id="155" name="Google Shape;155;p11"/>
          <p:cNvGraphicFramePr/>
          <p:nvPr/>
        </p:nvGraphicFramePr>
        <p:xfrm>
          <a:off x="666428" y="1131376"/>
          <a:ext cx="10724826" cy="4704274"/>
        </p:xfrm>
        <a:graphic>
          <a:graphicData uri="http://schemas.openxmlformats.org/drawingml/2006/chart">
            <c:chart r:id="rId3"/>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graphicFrame>
        <p:nvGraphicFramePr>
          <p:cNvPr id="160" name="Google Shape;160;p12"/>
          <p:cNvGraphicFramePr/>
          <p:nvPr/>
        </p:nvGraphicFramePr>
        <p:xfrm>
          <a:off x="842075" y="1193369"/>
          <a:ext cx="10513017" cy="4675323"/>
        </p:xfrm>
        <a:graphic>
          <a:graphicData uri="http://schemas.openxmlformats.org/drawingml/2006/chart">
            <c:chart r:id="rId3"/>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graphicFrame>
        <p:nvGraphicFramePr>
          <p:cNvPr id="165" name="Google Shape;165;p13"/>
          <p:cNvGraphicFramePr/>
          <p:nvPr/>
        </p:nvGraphicFramePr>
        <p:xfrm>
          <a:off x="852407" y="1172705"/>
          <a:ext cx="10502685" cy="4690820"/>
        </p:xfrm>
        <a:graphic>
          <a:graphicData uri="http://schemas.openxmlformats.org/drawingml/2006/chart">
            <c:chart r:id="rId3"/>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graphicFrame>
        <p:nvGraphicFramePr>
          <p:cNvPr id="170" name="Google Shape;170;p14"/>
          <p:cNvGraphicFramePr/>
          <p:nvPr/>
        </p:nvGraphicFramePr>
        <p:xfrm>
          <a:off x="919567" y="1198536"/>
          <a:ext cx="10533680" cy="4716650"/>
        </p:xfrm>
        <a:graphic>
          <a:graphicData uri="http://schemas.openxmlformats.org/drawingml/2006/chart">
            <c:chart r:id="rId3"/>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graphicFrame>
        <p:nvGraphicFramePr>
          <p:cNvPr id="175" name="Google Shape;175;p15"/>
          <p:cNvGraphicFramePr/>
          <p:nvPr/>
        </p:nvGraphicFramePr>
        <p:xfrm>
          <a:off x="836909" y="1229531"/>
          <a:ext cx="10606006" cy="4608163"/>
        </p:xfrm>
        <a:graphic>
          <a:graphicData uri="http://schemas.openxmlformats.org/drawingml/2006/chart">
            <c:chart r:id="rId3"/>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graphicFrame>
        <p:nvGraphicFramePr>
          <p:cNvPr id="180" name="Google Shape;180;p16"/>
          <p:cNvGraphicFramePr/>
          <p:nvPr/>
        </p:nvGraphicFramePr>
        <p:xfrm>
          <a:off x="946150" y="1200150"/>
          <a:ext cx="10331449" cy="4673600"/>
        </p:xfrm>
        <a:graphic>
          <a:graphicData uri="http://schemas.openxmlformats.org/drawingml/2006/chart">
            <c:chart r:id="rId3"/>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graphicFrame>
        <p:nvGraphicFramePr>
          <p:cNvPr id="185" name="Google Shape;185;p17"/>
          <p:cNvGraphicFramePr/>
          <p:nvPr/>
        </p:nvGraphicFramePr>
        <p:xfrm>
          <a:off x="755651" y="1177870"/>
          <a:ext cx="10591800" cy="4765729"/>
        </p:xfrm>
        <a:graphic>
          <a:graphicData uri="http://schemas.openxmlformats.org/drawingml/2006/chart">
            <c:chart r:id="rId3"/>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graphicFrame>
        <p:nvGraphicFramePr>
          <p:cNvPr id="190" name="Google Shape;190;p18"/>
          <p:cNvGraphicFramePr/>
          <p:nvPr/>
        </p:nvGraphicFramePr>
        <p:xfrm>
          <a:off x="901700" y="1193800"/>
          <a:ext cx="10528299" cy="4699000"/>
        </p:xfrm>
        <a:graphic>
          <a:graphicData uri="http://schemas.openxmlformats.org/drawingml/2006/chart">
            <c:chart r:id="rId3"/>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graphicFrame>
        <p:nvGraphicFramePr>
          <p:cNvPr id="195" name="Google Shape;195;p19"/>
          <p:cNvGraphicFramePr/>
          <p:nvPr/>
        </p:nvGraphicFramePr>
        <p:xfrm>
          <a:off x="666750" y="1466850"/>
          <a:ext cx="10667999" cy="4292600"/>
        </p:xfrm>
        <a:graphic>
          <a:graphicData uri="http://schemas.openxmlformats.org/drawingml/2006/chart">
            <c:chart r:id="rId3"/>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graphicFrame>
        <p:nvGraphicFramePr>
          <p:cNvPr id="109" name="Google Shape;109;p2"/>
          <p:cNvGraphicFramePr/>
          <p:nvPr/>
        </p:nvGraphicFramePr>
        <p:xfrm>
          <a:off x="666427" y="1260529"/>
          <a:ext cx="3000000" cy="3000000"/>
        </p:xfrm>
        <a:graphic>
          <a:graphicData uri="http://schemas.openxmlformats.org/drawingml/2006/table">
            <a:tbl>
              <a:tblPr bandRow="1" firstCol="1" firstRow="1">
                <a:noFill/>
                <a:tableStyleId>{0027B84D-1447-49C7-BCFC-18DE9FFEDBD3}</a:tableStyleId>
              </a:tblPr>
              <a:tblGrid>
                <a:gridCol w="1758075"/>
                <a:gridCol w="8987425"/>
              </a:tblGrid>
              <a:tr h="367225">
                <a:tc>
                  <a:txBody>
                    <a:bodyPr/>
                    <a:lstStyle/>
                    <a:p>
                      <a:pPr indent="0" lvl="0" marL="0" marR="0" rtl="0" algn="ctr">
                        <a:lnSpc>
                          <a:spcPct val="115000"/>
                        </a:lnSpc>
                        <a:spcBef>
                          <a:spcPts val="0"/>
                        </a:spcBef>
                        <a:spcAft>
                          <a:spcPts val="0"/>
                        </a:spcAft>
                        <a:buNone/>
                      </a:pPr>
                      <a:r>
                        <a:rPr lang="ro-RO" sz="1200" u="none" cap="none" strike="noStrike"/>
                        <a:t>Interval orar</a:t>
                      </a:r>
                      <a:endParaRPr sz="1200" u="none" cap="none" strike="noStrike"/>
                    </a:p>
                    <a:p>
                      <a:pPr indent="0" lvl="0" marL="0" marR="0" rtl="0" algn="ctr">
                        <a:lnSpc>
                          <a:spcPct val="115000"/>
                        </a:lnSpc>
                        <a:spcBef>
                          <a:spcPts val="0"/>
                        </a:spcBef>
                        <a:spcAft>
                          <a:spcPts val="0"/>
                        </a:spcAft>
                        <a:buNone/>
                      </a:pPr>
                      <a:r>
                        <a:rPr lang="ro-RO" sz="1200" u="none" cap="none" strike="noStrike"/>
                        <a:t>estimat</a:t>
                      </a:r>
                      <a:endParaRPr sz="1200" u="none" cap="none" strike="noStrike">
                        <a:latin typeface="Calibri"/>
                        <a:ea typeface="Calibri"/>
                        <a:cs typeface="Calibri"/>
                        <a:sym typeface="Calibri"/>
                      </a:endParaRPr>
                    </a:p>
                  </a:txBody>
                  <a:tcPr marT="0" marB="0" marR="59475" marL="59475" anchor="ctr"/>
                </a:tc>
                <a:tc>
                  <a:txBody>
                    <a:bodyPr/>
                    <a:lstStyle/>
                    <a:p>
                      <a:pPr indent="0" lvl="0" marL="0" marR="0" rtl="0" algn="ctr">
                        <a:lnSpc>
                          <a:spcPct val="115000"/>
                        </a:lnSpc>
                        <a:spcBef>
                          <a:spcPts val="0"/>
                        </a:spcBef>
                        <a:spcAft>
                          <a:spcPts val="0"/>
                        </a:spcAft>
                        <a:buNone/>
                      </a:pPr>
                      <a:r>
                        <a:rPr lang="ro-RO" sz="1200" u="none" cap="none" strike="noStrike"/>
                        <a:t>Descrierea activității</a:t>
                      </a:r>
                      <a:endParaRPr sz="1200" u="none" cap="none" strike="noStrike">
                        <a:latin typeface="Calibri"/>
                        <a:ea typeface="Calibri"/>
                        <a:cs typeface="Calibri"/>
                        <a:sym typeface="Calibri"/>
                      </a:endParaRPr>
                    </a:p>
                  </a:txBody>
                  <a:tcPr marT="0" marB="0" marR="59475" marL="59475" anchor="ctr"/>
                </a:tc>
              </a:tr>
              <a:tr h="177550">
                <a:tc>
                  <a:txBody>
                    <a:bodyPr/>
                    <a:lstStyle/>
                    <a:p>
                      <a:pPr indent="0" lvl="0" marL="0" marR="0" rtl="0" algn="ctr">
                        <a:lnSpc>
                          <a:spcPct val="115000"/>
                        </a:lnSpc>
                        <a:spcBef>
                          <a:spcPts val="0"/>
                        </a:spcBef>
                        <a:spcAft>
                          <a:spcPts val="0"/>
                        </a:spcAft>
                        <a:buNone/>
                      </a:pPr>
                      <a:r>
                        <a:rPr lang="ro-RO" sz="1200" u="none" cap="none" strike="noStrike"/>
                        <a:t>10.00-10.15</a:t>
                      </a:r>
                      <a:endParaRPr sz="1200" u="none" cap="none" strike="noStrike">
                        <a:latin typeface="Calibri"/>
                        <a:ea typeface="Calibri"/>
                        <a:cs typeface="Calibri"/>
                        <a:sym typeface="Calibri"/>
                      </a:endParaRPr>
                    </a:p>
                  </a:txBody>
                  <a:tcPr marT="0" marB="0" marR="59475" marL="59475" anchor="ctr"/>
                </a:tc>
                <a:tc>
                  <a:txBody>
                    <a:bodyPr/>
                    <a:lstStyle/>
                    <a:p>
                      <a:pPr indent="0" lvl="0" marL="0" marR="0" rtl="0" algn="l">
                        <a:lnSpc>
                          <a:spcPct val="115000"/>
                        </a:lnSpc>
                        <a:spcBef>
                          <a:spcPts val="0"/>
                        </a:spcBef>
                        <a:spcAft>
                          <a:spcPts val="0"/>
                        </a:spcAft>
                        <a:buNone/>
                      </a:pPr>
                      <a:r>
                        <a:rPr lang="ro-RO" sz="1200" u="none" cap="none" strike="noStrike"/>
                        <a:t>Primirea invitaților</a:t>
                      </a:r>
                      <a:endParaRPr sz="1200" u="none" cap="none" strike="noStrike">
                        <a:latin typeface="Calibri"/>
                        <a:ea typeface="Calibri"/>
                        <a:cs typeface="Calibri"/>
                        <a:sym typeface="Calibri"/>
                      </a:endParaRPr>
                    </a:p>
                  </a:txBody>
                  <a:tcPr marT="0" marB="0" marR="59475" marL="59475" anchor="ctr"/>
                </a:tc>
              </a:tr>
              <a:tr h="1315675">
                <a:tc>
                  <a:txBody>
                    <a:bodyPr/>
                    <a:lstStyle/>
                    <a:p>
                      <a:pPr indent="0" lvl="0" marL="0" marR="0" rtl="0" algn="ctr">
                        <a:lnSpc>
                          <a:spcPct val="115000"/>
                        </a:lnSpc>
                        <a:spcBef>
                          <a:spcPts val="0"/>
                        </a:spcBef>
                        <a:spcAft>
                          <a:spcPts val="0"/>
                        </a:spcAft>
                        <a:buNone/>
                      </a:pPr>
                      <a:r>
                        <a:rPr lang="ro-RO" sz="1200" u="none" cap="none" strike="noStrike"/>
                        <a:t>10.15-10.30</a:t>
                      </a:r>
                      <a:endParaRPr sz="1200" u="none" cap="none" strike="noStrike">
                        <a:latin typeface="Calibri"/>
                        <a:ea typeface="Calibri"/>
                        <a:cs typeface="Calibri"/>
                        <a:sym typeface="Calibri"/>
                      </a:endParaRPr>
                    </a:p>
                  </a:txBody>
                  <a:tcPr marT="0" marB="0" marR="59475" marL="59475" anchor="ctr"/>
                </a:tc>
                <a:tc>
                  <a:txBody>
                    <a:bodyPr/>
                    <a:lstStyle/>
                    <a:p>
                      <a:pPr indent="0" lvl="0" marL="0" marR="0" rtl="0" algn="l">
                        <a:lnSpc>
                          <a:spcPct val="115000"/>
                        </a:lnSpc>
                        <a:spcBef>
                          <a:spcPts val="0"/>
                        </a:spcBef>
                        <a:spcAft>
                          <a:spcPts val="0"/>
                        </a:spcAft>
                        <a:buNone/>
                      </a:pPr>
                      <a:r>
                        <a:rPr lang="ro-RO" sz="1200" u="none" cap="none" strike="noStrike"/>
                        <a:t>Alocuțiuni de deschidere a workshop-ului</a:t>
                      </a:r>
                      <a:endParaRPr sz="1200" u="none" cap="none" strike="noStrike"/>
                    </a:p>
                    <a:p>
                      <a:pPr indent="-342900" lvl="0" marL="342900" marR="0" rtl="0" algn="l">
                        <a:lnSpc>
                          <a:spcPct val="115000"/>
                        </a:lnSpc>
                        <a:spcBef>
                          <a:spcPts val="0"/>
                        </a:spcBef>
                        <a:spcAft>
                          <a:spcPts val="0"/>
                        </a:spcAft>
                        <a:buClr>
                          <a:schemeClr val="dk1"/>
                        </a:buClr>
                        <a:buSzPts val="1200"/>
                        <a:buFont typeface="Noto Sans Symbols"/>
                        <a:buChar char="∙"/>
                      </a:pPr>
                      <a:r>
                        <a:rPr lang="ro-RO" sz="1200" u="none" cap="none" strike="noStrike"/>
                        <a:t>Domnul Octavian Chesaru – manager de proiect DIGI-EMB – Digitalizare pentru creșterea nivelului transparenței eticii și integrității activităților de management electoral și finanțare a partidelor politice și a campaniilor electorale, cod SIPOCA 1270 / cod MySMIS 157961</a:t>
                      </a:r>
                      <a:endParaRPr sz="1200" u="none" cap="none" strike="noStrike"/>
                    </a:p>
                    <a:p>
                      <a:pPr indent="-342900" lvl="0" marL="342900" marR="0" rtl="0" algn="l">
                        <a:lnSpc>
                          <a:spcPct val="115000"/>
                        </a:lnSpc>
                        <a:spcBef>
                          <a:spcPts val="0"/>
                        </a:spcBef>
                        <a:spcAft>
                          <a:spcPts val="0"/>
                        </a:spcAft>
                        <a:buClr>
                          <a:schemeClr val="dk1"/>
                        </a:buClr>
                        <a:buSzPts val="1200"/>
                        <a:buFont typeface="Noto Sans Symbols"/>
                        <a:buChar char="∙"/>
                      </a:pPr>
                      <a:r>
                        <a:rPr lang="ro-RO" sz="1200" u="none" cap="none" strike="noStrike"/>
                        <a:t>Domnul Radu Nicolae – manager de proiect pe Activitatea A6, din partea SC Besr Smart Consulting SRL</a:t>
                      </a:r>
                      <a:endParaRPr sz="1200" u="none" cap="none" strike="noStrike">
                        <a:latin typeface="Calibri"/>
                        <a:ea typeface="Calibri"/>
                        <a:cs typeface="Calibri"/>
                        <a:sym typeface="Calibri"/>
                      </a:endParaRPr>
                    </a:p>
                  </a:txBody>
                  <a:tcPr marT="0" marB="0" marR="59475" marL="59475" anchor="ctr"/>
                </a:tc>
              </a:tr>
              <a:tr h="759450">
                <a:tc>
                  <a:txBody>
                    <a:bodyPr/>
                    <a:lstStyle/>
                    <a:p>
                      <a:pPr indent="0" lvl="0" marL="0" marR="0" rtl="0" algn="ctr">
                        <a:lnSpc>
                          <a:spcPct val="115000"/>
                        </a:lnSpc>
                        <a:spcBef>
                          <a:spcPts val="0"/>
                        </a:spcBef>
                        <a:spcAft>
                          <a:spcPts val="0"/>
                        </a:spcAft>
                        <a:buNone/>
                      </a:pPr>
                      <a:r>
                        <a:rPr lang="ro-RO" sz="1200" u="none" cap="none" strike="noStrike"/>
                        <a:t>10.30-11.00</a:t>
                      </a:r>
                      <a:endParaRPr sz="1200" u="none" cap="none" strike="noStrike">
                        <a:latin typeface="Calibri"/>
                        <a:ea typeface="Calibri"/>
                        <a:cs typeface="Calibri"/>
                        <a:sym typeface="Calibri"/>
                      </a:endParaRPr>
                    </a:p>
                  </a:txBody>
                  <a:tcPr marT="0" marB="0" marR="59475" marL="59475" anchor="ctr"/>
                </a:tc>
                <a:tc>
                  <a:txBody>
                    <a:bodyPr/>
                    <a:lstStyle/>
                    <a:p>
                      <a:pPr indent="0" lvl="0" marL="0" marR="0" rtl="0" algn="l">
                        <a:lnSpc>
                          <a:spcPct val="115000"/>
                        </a:lnSpc>
                        <a:spcBef>
                          <a:spcPts val="0"/>
                        </a:spcBef>
                        <a:spcAft>
                          <a:spcPts val="0"/>
                        </a:spcAft>
                        <a:buNone/>
                      </a:pPr>
                      <a:r>
                        <a:rPr lang="ro-RO" sz="1200" u="none" cap="none" strike="noStrike"/>
                        <a:t>Prezentarea succintă a analizei situației existente la nivelul instituției privind riscurile și vulnerabilitățile la corupție și/sau a incidentelor de integritate și prezentarea măsurilor de remediere </a:t>
                      </a:r>
                      <a:endParaRPr sz="1200" u="none" cap="none" strike="noStrike">
                        <a:latin typeface="Calibri"/>
                        <a:ea typeface="Calibri"/>
                        <a:cs typeface="Calibri"/>
                        <a:sym typeface="Calibri"/>
                      </a:endParaRPr>
                    </a:p>
                  </a:txBody>
                  <a:tcPr marT="0" marB="0" marR="59475" marL="59475" anchor="ctr"/>
                </a:tc>
              </a:tr>
              <a:tr h="177550">
                <a:tc>
                  <a:txBody>
                    <a:bodyPr/>
                    <a:lstStyle/>
                    <a:p>
                      <a:pPr indent="0" lvl="0" marL="0" marR="0" rtl="0" algn="ctr">
                        <a:lnSpc>
                          <a:spcPct val="115000"/>
                        </a:lnSpc>
                        <a:spcBef>
                          <a:spcPts val="0"/>
                        </a:spcBef>
                        <a:spcAft>
                          <a:spcPts val="0"/>
                        </a:spcAft>
                        <a:buNone/>
                      </a:pPr>
                      <a:r>
                        <a:rPr lang="ro-RO" sz="1200" u="none" cap="none" strike="noStrike"/>
                        <a:t>11.00-11.30</a:t>
                      </a:r>
                      <a:endParaRPr sz="1200" u="none" cap="none" strike="noStrike">
                        <a:latin typeface="Calibri"/>
                        <a:ea typeface="Calibri"/>
                        <a:cs typeface="Calibri"/>
                        <a:sym typeface="Calibri"/>
                      </a:endParaRPr>
                    </a:p>
                  </a:txBody>
                  <a:tcPr marT="0" marB="0" marR="59475" marL="59475" anchor="ctr"/>
                </a:tc>
                <a:tc>
                  <a:txBody>
                    <a:bodyPr/>
                    <a:lstStyle/>
                    <a:p>
                      <a:pPr indent="0" lvl="0" marL="0" marR="0" rtl="0" algn="l">
                        <a:lnSpc>
                          <a:spcPct val="115000"/>
                        </a:lnSpc>
                        <a:spcBef>
                          <a:spcPts val="0"/>
                        </a:spcBef>
                        <a:spcAft>
                          <a:spcPts val="0"/>
                        </a:spcAft>
                        <a:buNone/>
                      </a:pPr>
                      <a:r>
                        <a:rPr lang="ro-RO" sz="1200" u="none" cap="none" strike="noStrike"/>
                        <a:t>Prezentarea și discutarea rezultatelor chestionarelor</a:t>
                      </a:r>
                      <a:endParaRPr sz="1200" u="none" cap="none" strike="noStrike">
                        <a:latin typeface="Calibri"/>
                        <a:ea typeface="Calibri"/>
                        <a:cs typeface="Calibri"/>
                        <a:sym typeface="Calibri"/>
                      </a:endParaRPr>
                    </a:p>
                  </a:txBody>
                  <a:tcPr marT="0" marB="0" marR="59475" marL="59475" anchor="ctr"/>
                </a:tc>
              </a:tr>
              <a:tr h="177550">
                <a:tc>
                  <a:txBody>
                    <a:bodyPr/>
                    <a:lstStyle/>
                    <a:p>
                      <a:pPr indent="0" lvl="0" marL="0" marR="0" rtl="0" algn="ctr">
                        <a:lnSpc>
                          <a:spcPct val="115000"/>
                        </a:lnSpc>
                        <a:spcBef>
                          <a:spcPts val="0"/>
                        </a:spcBef>
                        <a:spcAft>
                          <a:spcPts val="0"/>
                        </a:spcAft>
                        <a:buNone/>
                      </a:pPr>
                      <a:r>
                        <a:rPr lang="ro-RO" sz="1200" u="none" cap="none" strike="noStrike"/>
                        <a:t>11.30-13.30</a:t>
                      </a:r>
                      <a:endParaRPr sz="1200" u="none" cap="none" strike="noStrike">
                        <a:latin typeface="Calibri"/>
                        <a:ea typeface="Calibri"/>
                        <a:cs typeface="Calibri"/>
                        <a:sym typeface="Calibri"/>
                      </a:endParaRPr>
                    </a:p>
                  </a:txBody>
                  <a:tcPr marT="0" marB="0" marR="59475" marL="59475" anchor="ctr"/>
                </a:tc>
                <a:tc>
                  <a:txBody>
                    <a:bodyPr/>
                    <a:lstStyle/>
                    <a:p>
                      <a:pPr indent="0" lvl="0" marL="0" marR="0" rtl="0" algn="l">
                        <a:lnSpc>
                          <a:spcPct val="115000"/>
                        </a:lnSpc>
                        <a:spcBef>
                          <a:spcPts val="0"/>
                        </a:spcBef>
                        <a:spcAft>
                          <a:spcPts val="0"/>
                        </a:spcAft>
                        <a:buNone/>
                      </a:pPr>
                      <a:r>
                        <a:rPr lang="ro-RO" sz="1200" u="none" cap="none" strike="noStrike"/>
                        <a:t>Prezentarea și dezbatrea celor 3 noi proceduri formalizate</a:t>
                      </a:r>
                      <a:endParaRPr sz="1200" u="none" cap="none" strike="noStrike">
                        <a:latin typeface="Calibri"/>
                        <a:ea typeface="Calibri"/>
                        <a:cs typeface="Calibri"/>
                        <a:sym typeface="Calibri"/>
                      </a:endParaRPr>
                    </a:p>
                  </a:txBody>
                  <a:tcPr marT="0" marB="0" marR="59475" marL="59475" anchor="ctr"/>
                </a:tc>
              </a:tr>
              <a:tr h="1550500">
                <a:tc>
                  <a:txBody>
                    <a:bodyPr/>
                    <a:lstStyle/>
                    <a:p>
                      <a:pPr indent="0" lvl="0" marL="0" marR="0" rtl="0" algn="ctr">
                        <a:lnSpc>
                          <a:spcPct val="115000"/>
                        </a:lnSpc>
                        <a:spcBef>
                          <a:spcPts val="0"/>
                        </a:spcBef>
                        <a:spcAft>
                          <a:spcPts val="0"/>
                        </a:spcAft>
                        <a:buNone/>
                      </a:pPr>
                      <a:r>
                        <a:rPr lang="ro-RO" sz="1200" u="none" cap="none" strike="noStrike"/>
                        <a:t>13.30-14.00</a:t>
                      </a:r>
                      <a:endParaRPr sz="1200" u="none" cap="none" strike="noStrike">
                        <a:latin typeface="Calibri"/>
                        <a:ea typeface="Calibri"/>
                        <a:cs typeface="Calibri"/>
                        <a:sym typeface="Calibri"/>
                      </a:endParaRPr>
                    </a:p>
                  </a:txBody>
                  <a:tcPr marT="0" marB="0" marR="59475" marL="59475" anchor="ctr"/>
                </a:tc>
                <a:tc>
                  <a:txBody>
                    <a:bodyPr/>
                    <a:lstStyle/>
                    <a:p>
                      <a:pPr indent="0" lvl="0" marL="0" marR="0" rtl="0" algn="l">
                        <a:lnSpc>
                          <a:spcPct val="115000"/>
                        </a:lnSpc>
                        <a:spcBef>
                          <a:spcPts val="0"/>
                        </a:spcBef>
                        <a:spcAft>
                          <a:spcPts val="0"/>
                        </a:spcAft>
                        <a:buNone/>
                      </a:pPr>
                      <a:r>
                        <a:rPr lang="ro-RO" sz="1200" u="none" cap="none" strike="noStrike"/>
                        <a:t>Prezentarea concluziilor workshop-ului</a:t>
                      </a:r>
                      <a:endParaRPr sz="1200" u="none" cap="none" strike="noStrike"/>
                    </a:p>
                    <a:p>
                      <a:pPr indent="-342900" lvl="0" marL="342900" marR="0" rtl="0" algn="just">
                        <a:spcBef>
                          <a:spcPts val="600"/>
                        </a:spcBef>
                        <a:spcAft>
                          <a:spcPts val="0"/>
                        </a:spcAft>
                        <a:buClr>
                          <a:schemeClr val="dk1"/>
                        </a:buClr>
                        <a:buSzPts val="1200"/>
                        <a:buFont typeface="Noto Sans Symbols"/>
                        <a:buChar char="∙"/>
                      </a:pPr>
                      <a:r>
                        <a:rPr lang="ro-RO" sz="1200" u="none" cap="none" strike="noStrike"/>
                        <a:t>Domnul Octavian Chesaru – manager de proiect manager de proiect DIGI-EMB – Digitalizare pentru creșterea nivelului transparenței eticii și integrității activităților de management electoral și finanțare a partidelor politice și a campaniilor electorale, cod SIPOCA 1270 / cod MySMIS 157961</a:t>
                      </a:r>
                      <a:endParaRPr sz="1200" u="none" cap="none" strike="noStrike"/>
                    </a:p>
                    <a:p>
                      <a:pPr indent="-342900" lvl="0" marL="342900" marR="0" rtl="0" algn="just">
                        <a:spcBef>
                          <a:spcPts val="1200"/>
                        </a:spcBef>
                        <a:spcAft>
                          <a:spcPts val="0"/>
                        </a:spcAft>
                        <a:buClr>
                          <a:schemeClr val="dk1"/>
                        </a:buClr>
                        <a:buSzPts val="1200"/>
                        <a:buFont typeface="Noto Sans Symbols"/>
                        <a:buChar char="∙"/>
                      </a:pPr>
                      <a:r>
                        <a:rPr lang="ro-RO" sz="1200" u="none" cap="none" strike="noStrike"/>
                        <a:t>Domnul Radu Nicolae – manager de proiect pe Activitatea A6, din partea SC Besr Smart Consulting SRL</a:t>
                      </a:r>
                      <a:endParaRPr sz="1200" u="none" cap="none" strike="noStrike">
                        <a:latin typeface="Calibri"/>
                        <a:ea typeface="Calibri"/>
                        <a:cs typeface="Calibri"/>
                        <a:sym typeface="Calibri"/>
                      </a:endParaRPr>
                    </a:p>
                  </a:txBody>
                  <a:tcPr marT="0" marB="0" marR="59475" marL="59475" anchor="ct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graphicFrame>
        <p:nvGraphicFramePr>
          <p:cNvPr id="200" name="Google Shape;200;p20"/>
          <p:cNvGraphicFramePr/>
          <p:nvPr/>
        </p:nvGraphicFramePr>
        <p:xfrm>
          <a:off x="889000" y="1244600"/>
          <a:ext cx="10318750" cy="4540250"/>
        </p:xfrm>
        <a:graphic>
          <a:graphicData uri="http://schemas.openxmlformats.org/drawingml/2006/chart">
            <c:chart r:id="rId3"/>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graphicFrame>
        <p:nvGraphicFramePr>
          <p:cNvPr id="205" name="Google Shape;205;p21"/>
          <p:cNvGraphicFramePr/>
          <p:nvPr/>
        </p:nvGraphicFramePr>
        <p:xfrm>
          <a:off x="1158874" y="1263650"/>
          <a:ext cx="10106025" cy="4591050"/>
        </p:xfrm>
        <a:graphic>
          <a:graphicData uri="http://schemas.openxmlformats.org/drawingml/2006/chart">
            <c:chart r:id="rId3"/>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graphicFrame>
        <p:nvGraphicFramePr>
          <p:cNvPr id="210" name="Google Shape;210;p22"/>
          <p:cNvGraphicFramePr/>
          <p:nvPr/>
        </p:nvGraphicFramePr>
        <p:xfrm>
          <a:off x="660400" y="1244600"/>
          <a:ext cx="10629900" cy="4546600"/>
        </p:xfrm>
        <a:graphic>
          <a:graphicData uri="http://schemas.openxmlformats.org/drawingml/2006/chart">
            <c:chart r:id="rId3"/>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graphicFrame>
        <p:nvGraphicFramePr>
          <p:cNvPr id="215" name="Google Shape;215;p23"/>
          <p:cNvGraphicFramePr/>
          <p:nvPr/>
        </p:nvGraphicFramePr>
        <p:xfrm>
          <a:off x="909233" y="1152041"/>
          <a:ext cx="10507851" cy="4711484"/>
        </p:xfrm>
        <a:graphic>
          <a:graphicData uri="http://schemas.openxmlformats.org/drawingml/2006/chart">
            <c:chart r:id="rId3"/>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graphicFrame>
        <p:nvGraphicFramePr>
          <p:cNvPr id="220" name="Google Shape;220;p24"/>
          <p:cNvGraphicFramePr/>
          <p:nvPr/>
        </p:nvGraphicFramePr>
        <p:xfrm>
          <a:off x="952500" y="1270000"/>
          <a:ext cx="10420350" cy="4622800"/>
        </p:xfrm>
        <a:graphic>
          <a:graphicData uri="http://schemas.openxmlformats.org/drawingml/2006/chart">
            <c:chart r:id="rId3"/>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graphicFrame>
        <p:nvGraphicFramePr>
          <p:cNvPr id="225" name="Google Shape;225;p25"/>
          <p:cNvGraphicFramePr/>
          <p:nvPr/>
        </p:nvGraphicFramePr>
        <p:xfrm>
          <a:off x="1041400" y="1295400"/>
          <a:ext cx="10344150" cy="4730750"/>
        </p:xfrm>
        <a:graphic>
          <a:graphicData uri="http://schemas.openxmlformats.org/drawingml/2006/chart">
            <c:chart r:id="rId3"/>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graphicFrame>
        <p:nvGraphicFramePr>
          <p:cNvPr id="230" name="Google Shape;230;p26"/>
          <p:cNvGraphicFramePr/>
          <p:nvPr/>
        </p:nvGraphicFramePr>
        <p:xfrm>
          <a:off x="927463" y="1136469"/>
          <a:ext cx="10339251" cy="4774474"/>
        </p:xfrm>
        <a:graphic>
          <a:graphicData uri="http://schemas.openxmlformats.org/drawingml/2006/chart">
            <c:chart r:id="rId3"/>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graphicFrame>
        <p:nvGraphicFramePr>
          <p:cNvPr id="235" name="Google Shape;235;p27"/>
          <p:cNvGraphicFramePr/>
          <p:nvPr/>
        </p:nvGraphicFramePr>
        <p:xfrm>
          <a:off x="847241" y="1188203"/>
          <a:ext cx="3000000" cy="3000000"/>
        </p:xfrm>
        <a:graphic>
          <a:graphicData uri="http://schemas.openxmlformats.org/drawingml/2006/table">
            <a:tbl>
              <a:tblPr bandRow="1" firstCol="1" firstRow="1">
                <a:noFill/>
                <a:tableStyleId>{0027B84D-1447-49C7-BCFC-18DE9FFEDBD3}</a:tableStyleId>
              </a:tblPr>
              <a:tblGrid>
                <a:gridCol w="9321900"/>
                <a:gridCol w="1273775"/>
              </a:tblGrid>
              <a:tr h="552375">
                <a:tc gridSpan="2">
                  <a:txBody>
                    <a:bodyPr/>
                    <a:lstStyle/>
                    <a:p>
                      <a:pPr indent="0" lvl="0" marL="0" marR="0" rtl="0" algn="l">
                        <a:lnSpc>
                          <a:spcPct val="115000"/>
                        </a:lnSpc>
                        <a:spcBef>
                          <a:spcPts val="0"/>
                        </a:spcBef>
                        <a:spcAft>
                          <a:spcPts val="0"/>
                        </a:spcAft>
                        <a:buNone/>
                      </a:pPr>
                      <a:r>
                        <a:rPr lang="ro-RO" sz="1200" u="none" cap="none" strike="noStrike">
                          <a:latin typeface="Trebuchet MS"/>
                          <a:ea typeface="Trebuchet MS"/>
                          <a:cs typeface="Trebuchet MS"/>
                          <a:sym typeface="Trebuchet MS"/>
                        </a:rPr>
                        <a:t>Vă rugăm să selectați din lista de mai jos situații despre care știți (sau ați auzit) că au avut loc în instituție în ultimii 5 ani. Puteți selecta mai multe opțiuni:</a:t>
                      </a:r>
                      <a:endParaRPr sz="1200" u="none" cap="none" strike="noStrike">
                        <a:latin typeface="Trebuchet MS"/>
                        <a:ea typeface="Trebuchet MS"/>
                        <a:cs typeface="Trebuchet MS"/>
                        <a:sym typeface="Trebuchet MS"/>
                      </a:endParaRPr>
                    </a:p>
                  </a:txBody>
                  <a:tcPr marT="0" marB="0" marR="68575" marL="68575">
                    <a:solidFill>
                      <a:srgbClr val="D0CECE"/>
                    </a:solidFill>
                  </a:tcPr>
                </a:tc>
                <a:tc hMerge="1"/>
              </a:tr>
              <a:tr h="267850">
                <a:tc>
                  <a:txBody>
                    <a:bodyPr/>
                    <a:lstStyle/>
                    <a:p>
                      <a:pPr indent="0" lvl="0" marL="0" marR="0" rtl="0" algn="l">
                        <a:lnSpc>
                          <a:spcPct val="115000"/>
                        </a:lnSpc>
                        <a:spcBef>
                          <a:spcPts val="0"/>
                        </a:spcBef>
                        <a:spcAft>
                          <a:spcPts val="0"/>
                        </a:spcAft>
                        <a:buNone/>
                      </a:pPr>
                      <a:r>
                        <a:rPr lang="ro-RO" sz="1200" u="none" cap="none" strike="noStrike">
                          <a:latin typeface="Trebuchet MS"/>
                          <a:ea typeface="Trebuchet MS"/>
                          <a:cs typeface="Trebuchet MS"/>
                          <a:sym typeface="Trebuchet MS"/>
                        </a:rPr>
                        <a:t>Nu știu</a:t>
                      </a:r>
                      <a:endParaRPr sz="1200" u="none" cap="none" strike="noStrike">
                        <a:latin typeface="Trebuchet MS"/>
                        <a:ea typeface="Trebuchet MS"/>
                        <a:cs typeface="Trebuchet MS"/>
                        <a:sym typeface="Trebuchet MS"/>
                      </a:endParaRPr>
                    </a:p>
                  </a:txBody>
                  <a:tcPr marT="0" marB="0" marR="68575" marL="68575"/>
                </a:tc>
                <a:tc>
                  <a:txBody>
                    <a:bodyPr/>
                    <a:lstStyle/>
                    <a:p>
                      <a:pPr indent="0" lvl="0" marL="0" marR="0" rtl="0" algn="l">
                        <a:lnSpc>
                          <a:spcPct val="115000"/>
                        </a:lnSpc>
                        <a:spcBef>
                          <a:spcPts val="0"/>
                        </a:spcBef>
                        <a:spcAft>
                          <a:spcPts val="0"/>
                        </a:spcAft>
                        <a:buNone/>
                      </a:pPr>
                      <a:r>
                        <a:rPr lang="ro-RO" sz="1200" u="none" cap="none" strike="noStrike">
                          <a:latin typeface="Trebuchet MS"/>
                          <a:ea typeface="Trebuchet MS"/>
                          <a:cs typeface="Trebuchet MS"/>
                          <a:sym typeface="Trebuchet MS"/>
                        </a:rPr>
                        <a:t>74,31%</a:t>
                      </a:r>
                      <a:endParaRPr sz="1200" u="none" cap="none" strike="noStrike">
                        <a:latin typeface="Trebuchet MS"/>
                        <a:ea typeface="Trebuchet MS"/>
                        <a:cs typeface="Trebuchet MS"/>
                        <a:sym typeface="Trebuchet MS"/>
                      </a:endParaRPr>
                    </a:p>
                  </a:txBody>
                  <a:tcPr marT="0" marB="0" marR="68575" marL="68575"/>
                </a:tc>
              </a:tr>
              <a:tr h="267850">
                <a:tc>
                  <a:txBody>
                    <a:bodyPr/>
                    <a:lstStyle/>
                    <a:p>
                      <a:pPr indent="0" lvl="0" marL="0" marR="0" rtl="0" algn="l">
                        <a:lnSpc>
                          <a:spcPct val="115000"/>
                        </a:lnSpc>
                        <a:spcBef>
                          <a:spcPts val="0"/>
                        </a:spcBef>
                        <a:spcAft>
                          <a:spcPts val="0"/>
                        </a:spcAft>
                        <a:buNone/>
                      </a:pPr>
                      <a:r>
                        <a:rPr lang="ro-RO" sz="1200" u="none" cap="none" strike="noStrike">
                          <a:latin typeface="Trebuchet MS"/>
                          <a:ea typeface="Trebuchet MS"/>
                          <a:cs typeface="Trebuchet MS"/>
                          <a:sym typeface="Trebuchet MS"/>
                        </a:rPr>
                        <a:t>ajutarea unei rude/ cunoștințe de a obține un post în instituție</a:t>
                      </a:r>
                      <a:endParaRPr sz="1200" u="none" cap="none" strike="noStrike">
                        <a:latin typeface="Trebuchet MS"/>
                        <a:ea typeface="Trebuchet MS"/>
                        <a:cs typeface="Trebuchet MS"/>
                        <a:sym typeface="Trebuchet MS"/>
                      </a:endParaRPr>
                    </a:p>
                  </a:txBody>
                  <a:tcPr marT="0" marB="0" marR="68575" marL="68575"/>
                </a:tc>
                <a:tc>
                  <a:txBody>
                    <a:bodyPr/>
                    <a:lstStyle/>
                    <a:p>
                      <a:pPr indent="0" lvl="0" marL="0" marR="0" rtl="0" algn="l">
                        <a:lnSpc>
                          <a:spcPct val="115000"/>
                        </a:lnSpc>
                        <a:spcBef>
                          <a:spcPts val="0"/>
                        </a:spcBef>
                        <a:spcAft>
                          <a:spcPts val="0"/>
                        </a:spcAft>
                        <a:buNone/>
                      </a:pPr>
                      <a:r>
                        <a:rPr lang="ro-RO" sz="1200" u="none" cap="none" strike="noStrike">
                          <a:latin typeface="Trebuchet MS"/>
                          <a:ea typeface="Trebuchet MS"/>
                          <a:cs typeface="Trebuchet MS"/>
                          <a:sym typeface="Trebuchet MS"/>
                        </a:rPr>
                        <a:t>23,32%</a:t>
                      </a:r>
                      <a:endParaRPr sz="1200" u="none" cap="none" strike="noStrike">
                        <a:latin typeface="Trebuchet MS"/>
                        <a:ea typeface="Trebuchet MS"/>
                        <a:cs typeface="Trebuchet MS"/>
                        <a:sym typeface="Trebuchet MS"/>
                      </a:endParaRPr>
                    </a:p>
                  </a:txBody>
                  <a:tcPr marT="0" marB="0" marR="68575" marL="68575"/>
                </a:tc>
              </a:tr>
              <a:tr h="552375">
                <a:tc>
                  <a:txBody>
                    <a:bodyPr/>
                    <a:lstStyle/>
                    <a:p>
                      <a:pPr indent="0" lvl="0" marL="0" marR="0" rtl="0" algn="l">
                        <a:lnSpc>
                          <a:spcPct val="115000"/>
                        </a:lnSpc>
                        <a:spcBef>
                          <a:spcPts val="0"/>
                        </a:spcBef>
                        <a:spcAft>
                          <a:spcPts val="0"/>
                        </a:spcAft>
                        <a:buNone/>
                      </a:pPr>
                      <a:r>
                        <a:rPr lang="ro-RO" sz="1200" u="none" cap="none" strike="noStrike">
                          <a:latin typeface="Trebuchet MS"/>
                          <a:ea typeface="Trebuchet MS"/>
                          <a:cs typeface="Trebuchet MS"/>
                          <a:sym typeface="Trebuchet MS"/>
                        </a:rPr>
                        <a:t>folosirea resurselor instituției în interese personale (mașina de serviciu, papetărie etc.)</a:t>
                      </a:r>
                      <a:endParaRPr sz="1200" u="none" cap="none" strike="noStrike">
                        <a:latin typeface="Trebuchet MS"/>
                        <a:ea typeface="Trebuchet MS"/>
                        <a:cs typeface="Trebuchet MS"/>
                        <a:sym typeface="Trebuchet MS"/>
                      </a:endParaRPr>
                    </a:p>
                  </a:txBody>
                  <a:tcPr marT="0" marB="0" marR="68575" marL="68575"/>
                </a:tc>
                <a:tc>
                  <a:txBody>
                    <a:bodyPr/>
                    <a:lstStyle/>
                    <a:p>
                      <a:pPr indent="0" lvl="0" marL="0" marR="0" rtl="0" algn="l">
                        <a:lnSpc>
                          <a:spcPct val="115000"/>
                        </a:lnSpc>
                        <a:spcBef>
                          <a:spcPts val="0"/>
                        </a:spcBef>
                        <a:spcAft>
                          <a:spcPts val="0"/>
                        </a:spcAft>
                        <a:buNone/>
                      </a:pPr>
                      <a:r>
                        <a:rPr lang="ro-RO" sz="1200" u="none" cap="none" strike="noStrike">
                          <a:latin typeface="Trebuchet MS"/>
                          <a:ea typeface="Trebuchet MS"/>
                          <a:cs typeface="Trebuchet MS"/>
                          <a:sym typeface="Trebuchet MS"/>
                        </a:rPr>
                        <a:t>10,67%</a:t>
                      </a:r>
                      <a:endParaRPr sz="1200" u="none" cap="none" strike="noStrike">
                        <a:latin typeface="Trebuchet MS"/>
                        <a:ea typeface="Trebuchet MS"/>
                        <a:cs typeface="Trebuchet MS"/>
                        <a:sym typeface="Trebuchet MS"/>
                      </a:endParaRPr>
                    </a:p>
                  </a:txBody>
                  <a:tcPr marT="0" marB="0" marR="68575" marL="68575"/>
                </a:tc>
              </a:tr>
              <a:tr h="552375">
                <a:tc>
                  <a:txBody>
                    <a:bodyPr/>
                    <a:lstStyle/>
                    <a:p>
                      <a:pPr indent="0" lvl="0" marL="0" marR="0" rtl="0" algn="l">
                        <a:lnSpc>
                          <a:spcPct val="115000"/>
                        </a:lnSpc>
                        <a:spcBef>
                          <a:spcPts val="0"/>
                        </a:spcBef>
                        <a:spcAft>
                          <a:spcPts val="0"/>
                        </a:spcAft>
                        <a:buNone/>
                      </a:pPr>
                      <a:r>
                        <a:rPr lang="ro-RO" sz="1200" u="none" cap="none" strike="noStrike">
                          <a:latin typeface="Trebuchet MS"/>
                          <a:ea typeface="Trebuchet MS"/>
                          <a:cs typeface="Trebuchet MS"/>
                          <a:sym typeface="Trebuchet MS"/>
                        </a:rPr>
                        <a:t>participarea la luarea unei decizii cu privire la evaluarea/ angajarea/ promovarea unei rude sau contractarea unei societăți comerciale deținută de o rudă</a:t>
                      </a:r>
                      <a:endParaRPr sz="1200" u="none" cap="none" strike="noStrike">
                        <a:latin typeface="Trebuchet MS"/>
                        <a:ea typeface="Trebuchet MS"/>
                        <a:cs typeface="Trebuchet MS"/>
                        <a:sym typeface="Trebuchet MS"/>
                      </a:endParaRPr>
                    </a:p>
                  </a:txBody>
                  <a:tcPr marT="0" marB="0" marR="68575" marL="68575"/>
                </a:tc>
                <a:tc>
                  <a:txBody>
                    <a:bodyPr/>
                    <a:lstStyle/>
                    <a:p>
                      <a:pPr indent="0" lvl="0" marL="0" marR="0" rtl="0" algn="l">
                        <a:lnSpc>
                          <a:spcPct val="115000"/>
                        </a:lnSpc>
                        <a:spcBef>
                          <a:spcPts val="0"/>
                        </a:spcBef>
                        <a:spcAft>
                          <a:spcPts val="0"/>
                        </a:spcAft>
                        <a:buNone/>
                      </a:pPr>
                      <a:r>
                        <a:rPr lang="ro-RO" sz="1200" u="none" cap="none" strike="noStrike">
                          <a:latin typeface="Trebuchet MS"/>
                          <a:ea typeface="Trebuchet MS"/>
                          <a:cs typeface="Trebuchet MS"/>
                          <a:sym typeface="Trebuchet MS"/>
                        </a:rPr>
                        <a:t>10,28%</a:t>
                      </a:r>
                      <a:endParaRPr sz="1200" u="none" cap="none" strike="noStrike">
                        <a:latin typeface="Trebuchet MS"/>
                        <a:ea typeface="Trebuchet MS"/>
                        <a:cs typeface="Trebuchet MS"/>
                        <a:sym typeface="Trebuchet MS"/>
                      </a:endParaRPr>
                    </a:p>
                  </a:txBody>
                  <a:tcPr marT="0" marB="0" marR="68575" marL="68575"/>
                </a:tc>
              </a:tr>
              <a:tr h="267850">
                <a:tc>
                  <a:txBody>
                    <a:bodyPr/>
                    <a:lstStyle/>
                    <a:p>
                      <a:pPr indent="0" lvl="0" marL="0" marR="0" rtl="0" algn="l">
                        <a:lnSpc>
                          <a:spcPct val="115000"/>
                        </a:lnSpc>
                        <a:spcBef>
                          <a:spcPts val="0"/>
                        </a:spcBef>
                        <a:spcAft>
                          <a:spcPts val="0"/>
                        </a:spcAft>
                        <a:buNone/>
                      </a:pPr>
                      <a:r>
                        <a:rPr lang="ro-RO" sz="1200" u="none" cap="none" strike="noStrike">
                          <a:latin typeface="Trebuchet MS"/>
                          <a:ea typeface="Trebuchet MS"/>
                          <a:cs typeface="Trebuchet MS"/>
                          <a:sym typeface="Trebuchet MS"/>
                        </a:rPr>
                        <a:t>semnarea sub presiune a unor documente cuprinzând informații inexacte</a:t>
                      </a:r>
                      <a:endParaRPr sz="1200" u="none" cap="none" strike="noStrike">
                        <a:latin typeface="Trebuchet MS"/>
                        <a:ea typeface="Trebuchet MS"/>
                        <a:cs typeface="Trebuchet MS"/>
                        <a:sym typeface="Trebuchet MS"/>
                      </a:endParaRPr>
                    </a:p>
                  </a:txBody>
                  <a:tcPr marT="0" marB="0" marR="68575" marL="68575"/>
                </a:tc>
                <a:tc>
                  <a:txBody>
                    <a:bodyPr/>
                    <a:lstStyle/>
                    <a:p>
                      <a:pPr indent="0" lvl="0" marL="0" marR="0" rtl="0" algn="l">
                        <a:lnSpc>
                          <a:spcPct val="115000"/>
                        </a:lnSpc>
                        <a:spcBef>
                          <a:spcPts val="0"/>
                        </a:spcBef>
                        <a:spcAft>
                          <a:spcPts val="0"/>
                        </a:spcAft>
                        <a:buNone/>
                      </a:pPr>
                      <a:r>
                        <a:rPr lang="ro-RO" sz="1200" u="none" cap="none" strike="noStrike">
                          <a:latin typeface="Trebuchet MS"/>
                          <a:ea typeface="Trebuchet MS"/>
                          <a:cs typeface="Trebuchet MS"/>
                          <a:sym typeface="Trebuchet MS"/>
                        </a:rPr>
                        <a:t>9,88%</a:t>
                      </a:r>
                      <a:endParaRPr sz="1200" u="none" cap="none" strike="noStrike">
                        <a:latin typeface="Trebuchet MS"/>
                        <a:ea typeface="Trebuchet MS"/>
                        <a:cs typeface="Trebuchet MS"/>
                        <a:sym typeface="Trebuchet MS"/>
                      </a:endParaRPr>
                    </a:p>
                  </a:txBody>
                  <a:tcPr marT="0" marB="0" marR="68575" marL="68575"/>
                </a:tc>
              </a:tr>
              <a:tr h="552375">
                <a:tc>
                  <a:txBody>
                    <a:bodyPr/>
                    <a:lstStyle/>
                    <a:p>
                      <a:pPr indent="0" lvl="0" marL="0" marR="0" rtl="0" algn="l">
                        <a:lnSpc>
                          <a:spcPct val="115000"/>
                        </a:lnSpc>
                        <a:spcBef>
                          <a:spcPts val="0"/>
                        </a:spcBef>
                        <a:spcAft>
                          <a:spcPts val="0"/>
                        </a:spcAft>
                        <a:buNone/>
                      </a:pPr>
                      <a:r>
                        <a:rPr lang="ro-RO" sz="1200" u="none" cap="none" strike="noStrike">
                          <a:latin typeface="Trebuchet MS"/>
                          <a:ea typeface="Trebuchet MS"/>
                          <a:cs typeface="Trebuchet MS"/>
                          <a:sym typeface="Trebuchet MS"/>
                        </a:rPr>
                        <a:t>primirea de solicitări imperative pe care le-au considerat incorecte sau ilegale de la superiorul ierarhic, conducătorul instituției sau persoane din afara instituției</a:t>
                      </a:r>
                      <a:endParaRPr sz="1200" u="none" cap="none" strike="noStrike">
                        <a:latin typeface="Trebuchet MS"/>
                        <a:ea typeface="Trebuchet MS"/>
                        <a:cs typeface="Trebuchet MS"/>
                        <a:sym typeface="Trebuchet MS"/>
                      </a:endParaRPr>
                    </a:p>
                  </a:txBody>
                  <a:tcPr marT="0" marB="0" marR="68575" marL="68575"/>
                </a:tc>
                <a:tc>
                  <a:txBody>
                    <a:bodyPr/>
                    <a:lstStyle/>
                    <a:p>
                      <a:pPr indent="0" lvl="0" marL="0" marR="0" rtl="0" algn="l">
                        <a:lnSpc>
                          <a:spcPct val="115000"/>
                        </a:lnSpc>
                        <a:spcBef>
                          <a:spcPts val="0"/>
                        </a:spcBef>
                        <a:spcAft>
                          <a:spcPts val="0"/>
                        </a:spcAft>
                        <a:buNone/>
                      </a:pPr>
                      <a:r>
                        <a:rPr lang="ro-RO" sz="1200" u="none" cap="none" strike="noStrike">
                          <a:latin typeface="Trebuchet MS"/>
                          <a:ea typeface="Trebuchet MS"/>
                          <a:cs typeface="Trebuchet MS"/>
                          <a:sym typeface="Trebuchet MS"/>
                        </a:rPr>
                        <a:t>8,30%</a:t>
                      </a:r>
                      <a:endParaRPr sz="1200" u="none" cap="none" strike="noStrike">
                        <a:latin typeface="Trebuchet MS"/>
                        <a:ea typeface="Trebuchet MS"/>
                        <a:cs typeface="Trebuchet MS"/>
                        <a:sym typeface="Trebuchet MS"/>
                      </a:endParaRPr>
                    </a:p>
                  </a:txBody>
                  <a:tcPr marT="0" marB="0" marR="68575" marL="68575"/>
                </a:tc>
              </a:tr>
              <a:tr h="267850">
                <a:tc>
                  <a:txBody>
                    <a:bodyPr/>
                    <a:lstStyle/>
                    <a:p>
                      <a:pPr indent="0" lvl="0" marL="0" marR="0" rtl="0" algn="l">
                        <a:lnSpc>
                          <a:spcPct val="115000"/>
                        </a:lnSpc>
                        <a:spcBef>
                          <a:spcPts val="0"/>
                        </a:spcBef>
                        <a:spcAft>
                          <a:spcPts val="0"/>
                        </a:spcAft>
                        <a:buNone/>
                      </a:pPr>
                      <a:r>
                        <a:rPr lang="ro-RO" sz="1200" u="none" cap="none" strike="noStrike">
                          <a:latin typeface="Trebuchet MS"/>
                          <a:ea typeface="Trebuchet MS"/>
                          <a:cs typeface="Trebuchet MS"/>
                          <a:sym typeface="Trebuchet MS"/>
                        </a:rPr>
                        <a:t>înscrierea într-un partid politic sau alte situații de incompatibilitate</a:t>
                      </a:r>
                      <a:endParaRPr sz="1200" u="none" cap="none" strike="noStrike">
                        <a:latin typeface="Trebuchet MS"/>
                        <a:ea typeface="Trebuchet MS"/>
                        <a:cs typeface="Trebuchet MS"/>
                        <a:sym typeface="Trebuchet MS"/>
                      </a:endParaRPr>
                    </a:p>
                  </a:txBody>
                  <a:tcPr marT="0" marB="0" marR="68575" marL="68575"/>
                </a:tc>
                <a:tc>
                  <a:txBody>
                    <a:bodyPr/>
                    <a:lstStyle/>
                    <a:p>
                      <a:pPr indent="0" lvl="0" marL="0" marR="0" rtl="0" algn="l">
                        <a:lnSpc>
                          <a:spcPct val="115000"/>
                        </a:lnSpc>
                        <a:spcBef>
                          <a:spcPts val="0"/>
                        </a:spcBef>
                        <a:spcAft>
                          <a:spcPts val="0"/>
                        </a:spcAft>
                        <a:buNone/>
                      </a:pPr>
                      <a:r>
                        <a:rPr lang="ro-RO" sz="1200" u="none" cap="none" strike="noStrike">
                          <a:latin typeface="Trebuchet MS"/>
                          <a:ea typeface="Trebuchet MS"/>
                          <a:cs typeface="Trebuchet MS"/>
                          <a:sym typeface="Trebuchet MS"/>
                        </a:rPr>
                        <a:t>3,56%</a:t>
                      </a:r>
                      <a:endParaRPr sz="1200" u="none" cap="none" strike="noStrike">
                        <a:latin typeface="Trebuchet MS"/>
                        <a:ea typeface="Trebuchet MS"/>
                        <a:cs typeface="Trebuchet MS"/>
                        <a:sym typeface="Trebuchet MS"/>
                      </a:endParaRPr>
                    </a:p>
                  </a:txBody>
                  <a:tcPr marT="0" marB="0" marR="68575" marL="68575"/>
                </a:tc>
              </a:tr>
              <a:tr h="836900">
                <a:tc>
                  <a:txBody>
                    <a:bodyPr/>
                    <a:lstStyle/>
                    <a:p>
                      <a:pPr indent="0" lvl="0" marL="0" marR="0" rtl="0" algn="l">
                        <a:lnSpc>
                          <a:spcPct val="115000"/>
                        </a:lnSpc>
                        <a:spcBef>
                          <a:spcPts val="0"/>
                        </a:spcBef>
                        <a:spcAft>
                          <a:spcPts val="0"/>
                        </a:spcAft>
                        <a:buNone/>
                      </a:pPr>
                      <a:r>
                        <a:rPr lang="ro-RO" sz="1200" u="none" cap="none" strike="noStrike">
                          <a:latin typeface="Trebuchet MS"/>
                          <a:ea typeface="Trebuchet MS"/>
                          <a:cs typeface="Trebuchet MS"/>
                          <a:sym typeface="Trebuchet MS"/>
                        </a:rPr>
                        <a:t>primirea de cadouri, avantaje sau alte foloase din partea persoanelor externe instituției pentru favorizarea acestora în legătură cu îndeplinirea îndatoririlor de serviciu</a:t>
                      </a:r>
                      <a:endParaRPr sz="1200" u="none" cap="none" strike="noStrike">
                        <a:latin typeface="Trebuchet MS"/>
                        <a:ea typeface="Trebuchet MS"/>
                        <a:cs typeface="Trebuchet MS"/>
                        <a:sym typeface="Trebuchet MS"/>
                      </a:endParaRPr>
                    </a:p>
                  </a:txBody>
                  <a:tcPr marT="0" marB="0" marR="68575" marL="68575"/>
                </a:tc>
                <a:tc>
                  <a:txBody>
                    <a:bodyPr/>
                    <a:lstStyle/>
                    <a:p>
                      <a:pPr indent="0" lvl="0" marL="0" marR="0" rtl="0" algn="l">
                        <a:lnSpc>
                          <a:spcPct val="115000"/>
                        </a:lnSpc>
                        <a:spcBef>
                          <a:spcPts val="0"/>
                        </a:spcBef>
                        <a:spcAft>
                          <a:spcPts val="0"/>
                        </a:spcAft>
                        <a:buNone/>
                      </a:pPr>
                      <a:r>
                        <a:rPr lang="ro-RO" sz="1200" u="none" cap="none" strike="noStrike">
                          <a:latin typeface="Trebuchet MS"/>
                          <a:ea typeface="Trebuchet MS"/>
                          <a:cs typeface="Trebuchet MS"/>
                          <a:sym typeface="Trebuchet MS"/>
                        </a:rPr>
                        <a:t>3,56%</a:t>
                      </a:r>
                      <a:endParaRPr sz="1200" u="none" cap="none" strike="noStrike">
                        <a:latin typeface="Trebuchet MS"/>
                        <a:ea typeface="Trebuchet MS"/>
                        <a:cs typeface="Trebuchet MS"/>
                        <a:sym typeface="Trebuchet MS"/>
                      </a:endParaRPr>
                    </a:p>
                  </a:txBody>
                  <a:tcPr marT="0" marB="0" marR="68575" marL="68575"/>
                </a:tc>
              </a:tr>
              <a:tr h="552375">
                <a:tc>
                  <a:txBody>
                    <a:bodyPr/>
                    <a:lstStyle/>
                    <a:p>
                      <a:pPr indent="0" lvl="0" marL="0" marR="0" rtl="0" algn="l">
                        <a:lnSpc>
                          <a:spcPct val="115000"/>
                        </a:lnSpc>
                        <a:spcBef>
                          <a:spcPts val="0"/>
                        </a:spcBef>
                        <a:spcAft>
                          <a:spcPts val="0"/>
                        </a:spcAft>
                        <a:buNone/>
                      </a:pPr>
                      <a:r>
                        <a:rPr lang="ro-RO" sz="1200" u="none" cap="none" strike="noStrike">
                          <a:latin typeface="Trebuchet MS"/>
                          <a:ea typeface="Trebuchet MS"/>
                          <a:cs typeface="Trebuchet MS"/>
                          <a:sym typeface="Trebuchet MS"/>
                        </a:rPr>
                        <a:t>folosirea în scop personal a informațiilor de serviciu sau acordarea accesului unor persoane neautorizate la informațiile de serviciu nedestinate publicului</a:t>
                      </a:r>
                      <a:endParaRPr sz="1200" u="none" cap="none" strike="noStrike">
                        <a:latin typeface="Trebuchet MS"/>
                        <a:ea typeface="Trebuchet MS"/>
                        <a:cs typeface="Trebuchet MS"/>
                        <a:sym typeface="Trebuchet MS"/>
                      </a:endParaRPr>
                    </a:p>
                  </a:txBody>
                  <a:tcPr marT="0" marB="0" marR="68575" marL="68575"/>
                </a:tc>
                <a:tc>
                  <a:txBody>
                    <a:bodyPr/>
                    <a:lstStyle/>
                    <a:p>
                      <a:pPr indent="0" lvl="0" marL="0" marR="0" rtl="0" algn="l">
                        <a:lnSpc>
                          <a:spcPct val="115000"/>
                        </a:lnSpc>
                        <a:spcBef>
                          <a:spcPts val="0"/>
                        </a:spcBef>
                        <a:spcAft>
                          <a:spcPts val="0"/>
                        </a:spcAft>
                        <a:buNone/>
                      </a:pPr>
                      <a:r>
                        <a:rPr lang="ro-RO" sz="1200" u="none" cap="none" strike="noStrike">
                          <a:latin typeface="Trebuchet MS"/>
                          <a:ea typeface="Trebuchet MS"/>
                          <a:cs typeface="Trebuchet MS"/>
                          <a:sym typeface="Trebuchet MS"/>
                        </a:rPr>
                        <a:t>3,16%</a:t>
                      </a:r>
                      <a:endParaRPr sz="1200" u="none" cap="none" strike="noStrike">
                        <a:latin typeface="Trebuchet MS"/>
                        <a:ea typeface="Trebuchet MS"/>
                        <a:cs typeface="Trebuchet MS"/>
                        <a:sym typeface="Trebuchet MS"/>
                      </a:endParaRPr>
                    </a:p>
                  </a:txBody>
                  <a:tcPr marT="0" marB="0" marR="68575" marL="68575"/>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graphicFrame>
        <p:nvGraphicFramePr>
          <p:cNvPr id="240" name="Google Shape;240;p28"/>
          <p:cNvGraphicFramePr/>
          <p:nvPr/>
        </p:nvGraphicFramePr>
        <p:xfrm>
          <a:off x="728420" y="1208869"/>
          <a:ext cx="3000000" cy="3000000"/>
        </p:xfrm>
        <a:graphic>
          <a:graphicData uri="http://schemas.openxmlformats.org/drawingml/2006/table">
            <a:tbl>
              <a:tblPr bandRow="1" firstCol="1" firstRow="1">
                <a:noFill/>
                <a:tableStyleId>{0027B84D-1447-49C7-BCFC-18DE9FFEDBD3}</a:tableStyleId>
              </a:tblPr>
              <a:tblGrid>
                <a:gridCol w="9321900"/>
                <a:gridCol w="1273775"/>
              </a:tblGrid>
              <a:tr h="564850">
                <a:tc>
                  <a:txBody>
                    <a:bodyPr/>
                    <a:lstStyle/>
                    <a:p>
                      <a:pPr indent="0" lvl="0" marL="0" marR="0" rtl="0" algn="l">
                        <a:lnSpc>
                          <a:spcPct val="115000"/>
                        </a:lnSpc>
                        <a:spcBef>
                          <a:spcPts val="0"/>
                        </a:spcBef>
                        <a:spcAft>
                          <a:spcPts val="0"/>
                        </a:spcAft>
                        <a:buNone/>
                      </a:pPr>
                      <a:r>
                        <a:rPr lang="ro-RO" sz="1200" u="none" cap="none" strike="noStrike">
                          <a:latin typeface="Trebuchet MS"/>
                          <a:ea typeface="Trebuchet MS"/>
                          <a:cs typeface="Trebuchet MS"/>
                          <a:sym typeface="Trebuchet MS"/>
                        </a:rPr>
                        <a:t>emiterea unor rapoarte de control al finanțării partidelor politice cu omisiuni sau constatări neconforme cu realitatea, cu scopul obținerii unor foloase sau avantaje</a:t>
                      </a:r>
                      <a:endParaRPr sz="1200" u="none" cap="none" strike="noStrike">
                        <a:latin typeface="Trebuchet MS"/>
                        <a:ea typeface="Trebuchet MS"/>
                        <a:cs typeface="Trebuchet MS"/>
                        <a:sym typeface="Trebuchet MS"/>
                      </a:endParaRPr>
                    </a:p>
                  </a:txBody>
                  <a:tcPr marT="0" marB="0" marR="68575" marL="68575"/>
                </a:tc>
                <a:tc>
                  <a:txBody>
                    <a:bodyPr/>
                    <a:lstStyle/>
                    <a:p>
                      <a:pPr indent="0" lvl="0" marL="0" marR="0" rtl="0" algn="l">
                        <a:lnSpc>
                          <a:spcPct val="115000"/>
                        </a:lnSpc>
                        <a:spcBef>
                          <a:spcPts val="0"/>
                        </a:spcBef>
                        <a:spcAft>
                          <a:spcPts val="0"/>
                        </a:spcAft>
                        <a:buNone/>
                      </a:pPr>
                      <a:r>
                        <a:rPr lang="ro-RO" sz="1200" u="none" cap="none" strike="noStrike">
                          <a:latin typeface="Trebuchet MS"/>
                          <a:ea typeface="Trebuchet MS"/>
                          <a:cs typeface="Trebuchet MS"/>
                          <a:sym typeface="Trebuchet MS"/>
                        </a:rPr>
                        <a:t>2,77%</a:t>
                      </a:r>
                      <a:endParaRPr sz="1200" u="none" cap="none" strike="noStrike">
                        <a:latin typeface="Trebuchet MS"/>
                        <a:ea typeface="Trebuchet MS"/>
                        <a:cs typeface="Trebuchet MS"/>
                        <a:sym typeface="Trebuchet MS"/>
                      </a:endParaRPr>
                    </a:p>
                  </a:txBody>
                  <a:tcPr marT="0" marB="0" marR="68575" marL="68575"/>
                </a:tc>
              </a:tr>
              <a:tr h="564850">
                <a:tc>
                  <a:txBody>
                    <a:bodyPr/>
                    <a:lstStyle/>
                    <a:p>
                      <a:pPr indent="0" lvl="0" marL="0" marR="0" rtl="0" algn="l">
                        <a:lnSpc>
                          <a:spcPct val="115000"/>
                        </a:lnSpc>
                        <a:spcBef>
                          <a:spcPts val="0"/>
                        </a:spcBef>
                        <a:spcAft>
                          <a:spcPts val="0"/>
                        </a:spcAft>
                        <a:buNone/>
                      </a:pPr>
                      <a:r>
                        <a:rPr lang="ro-RO" sz="1200" u="none" cap="none" strike="noStrike">
                          <a:latin typeface="Trebuchet MS"/>
                          <a:ea typeface="Trebuchet MS"/>
                          <a:cs typeface="Trebuchet MS"/>
                          <a:sym typeface="Trebuchet MS"/>
                        </a:rPr>
                        <a:t>avizarea unor proiecte de acte normative care favorizează interese private, cu scopul obținerii unor foloase sau avantaje</a:t>
                      </a:r>
                      <a:endParaRPr sz="1200" u="none" cap="none" strike="noStrike">
                        <a:latin typeface="Trebuchet MS"/>
                        <a:ea typeface="Trebuchet MS"/>
                        <a:cs typeface="Trebuchet MS"/>
                        <a:sym typeface="Trebuchet MS"/>
                      </a:endParaRPr>
                    </a:p>
                  </a:txBody>
                  <a:tcPr marT="0" marB="0" marR="68575" marL="68575"/>
                </a:tc>
                <a:tc>
                  <a:txBody>
                    <a:bodyPr/>
                    <a:lstStyle/>
                    <a:p>
                      <a:pPr indent="0" lvl="0" marL="0" marR="0" rtl="0" algn="l">
                        <a:lnSpc>
                          <a:spcPct val="115000"/>
                        </a:lnSpc>
                        <a:spcBef>
                          <a:spcPts val="0"/>
                        </a:spcBef>
                        <a:spcAft>
                          <a:spcPts val="0"/>
                        </a:spcAft>
                        <a:buNone/>
                      </a:pPr>
                      <a:r>
                        <a:rPr lang="ro-RO" sz="1200" u="none" cap="none" strike="noStrike">
                          <a:latin typeface="Trebuchet MS"/>
                          <a:ea typeface="Trebuchet MS"/>
                          <a:cs typeface="Trebuchet MS"/>
                          <a:sym typeface="Trebuchet MS"/>
                        </a:rPr>
                        <a:t>1,98%</a:t>
                      </a:r>
                      <a:endParaRPr sz="1200" u="none" cap="none" strike="noStrike">
                        <a:latin typeface="Trebuchet MS"/>
                        <a:ea typeface="Trebuchet MS"/>
                        <a:cs typeface="Trebuchet MS"/>
                        <a:sym typeface="Trebuchet MS"/>
                      </a:endParaRPr>
                    </a:p>
                  </a:txBody>
                  <a:tcPr marT="0" marB="0" marR="68575" marL="68575"/>
                </a:tc>
              </a:tr>
              <a:tr h="855800">
                <a:tc>
                  <a:txBody>
                    <a:bodyPr/>
                    <a:lstStyle/>
                    <a:p>
                      <a:pPr indent="0" lvl="0" marL="0" marR="0" rtl="0" algn="l">
                        <a:lnSpc>
                          <a:spcPct val="115000"/>
                        </a:lnSpc>
                        <a:spcBef>
                          <a:spcPts val="0"/>
                        </a:spcBef>
                        <a:spcAft>
                          <a:spcPts val="0"/>
                        </a:spcAft>
                        <a:buNone/>
                      </a:pPr>
                      <a:r>
                        <a:rPr lang="ro-RO" sz="1200" u="none" cap="none" strike="noStrike">
                          <a:latin typeface="Trebuchet MS"/>
                          <a:ea typeface="Trebuchet MS"/>
                          <a:cs typeface="Trebuchet MS"/>
                          <a:sym typeface="Trebuchet MS"/>
                        </a:rPr>
                        <a:t>promisiunea de cadouri, avantaje sau alte foloase din partea persoanelor externe instituției pentru a pune „o vorbă bună” pe lângă un coleg în vederea rezolvării favorabile a unor cereri ale respectivelor persoane</a:t>
                      </a:r>
                      <a:endParaRPr sz="1200" u="none" cap="none" strike="noStrike">
                        <a:latin typeface="Trebuchet MS"/>
                        <a:ea typeface="Trebuchet MS"/>
                        <a:cs typeface="Trebuchet MS"/>
                        <a:sym typeface="Trebuchet MS"/>
                      </a:endParaRPr>
                    </a:p>
                  </a:txBody>
                  <a:tcPr marT="0" marB="0" marR="68575" marL="68575"/>
                </a:tc>
                <a:tc>
                  <a:txBody>
                    <a:bodyPr/>
                    <a:lstStyle/>
                    <a:p>
                      <a:pPr indent="0" lvl="0" marL="0" marR="0" rtl="0" algn="l">
                        <a:lnSpc>
                          <a:spcPct val="115000"/>
                        </a:lnSpc>
                        <a:spcBef>
                          <a:spcPts val="0"/>
                        </a:spcBef>
                        <a:spcAft>
                          <a:spcPts val="0"/>
                        </a:spcAft>
                        <a:buNone/>
                      </a:pPr>
                      <a:r>
                        <a:rPr lang="ro-RO" sz="1200" u="none" cap="none" strike="noStrike">
                          <a:latin typeface="Trebuchet MS"/>
                          <a:ea typeface="Trebuchet MS"/>
                          <a:cs typeface="Trebuchet MS"/>
                          <a:sym typeface="Trebuchet MS"/>
                        </a:rPr>
                        <a:t>1,98%</a:t>
                      </a:r>
                      <a:endParaRPr sz="1200" u="none" cap="none" strike="noStrike">
                        <a:latin typeface="Trebuchet MS"/>
                        <a:ea typeface="Trebuchet MS"/>
                        <a:cs typeface="Trebuchet MS"/>
                        <a:sym typeface="Trebuchet MS"/>
                      </a:endParaRPr>
                    </a:p>
                  </a:txBody>
                  <a:tcPr marT="0" marB="0" marR="68575" marL="68575"/>
                </a:tc>
              </a:tr>
              <a:tr h="855800">
                <a:tc>
                  <a:txBody>
                    <a:bodyPr/>
                    <a:lstStyle/>
                    <a:p>
                      <a:pPr indent="0" lvl="0" marL="0" marR="0" rtl="0" algn="l">
                        <a:lnSpc>
                          <a:spcPct val="115000"/>
                        </a:lnSpc>
                        <a:spcBef>
                          <a:spcPts val="0"/>
                        </a:spcBef>
                        <a:spcAft>
                          <a:spcPts val="0"/>
                        </a:spcAft>
                        <a:buNone/>
                      </a:pPr>
                      <a:r>
                        <a:rPr lang="ro-RO" sz="1200" u="none" cap="none" strike="noStrike">
                          <a:latin typeface="Trebuchet MS"/>
                          <a:ea typeface="Trebuchet MS"/>
                          <a:cs typeface="Trebuchet MS"/>
                          <a:sym typeface="Trebuchet MS"/>
                        </a:rPr>
                        <a:t>primirea de solicitări pentru favorizarea unor anumite persoane în cadrul unor concursuri de recrutare/selecție personal sau operatori economici în cadrul unor proceduri de achiziție publică</a:t>
                      </a:r>
                      <a:endParaRPr sz="1200" u="none" cap="none" strike="noStrike">
                        <a:latin typeface="Trebuchet MS"/>
                        <a:ea typeface="Trebuchet MS"/>
                        <a:cs typeface="Trebuchet MS"/>
                        <a:sym typeface="Trebuchet MS"/>
                      </a:endParaRPr>
                    </a:p>
                  </a:txBody>
                  <a:tcPr marT="0" marB="0" marR="68575" marL="68575"/>
                </a:tc>
                <a:tc>
                  <a:txBody>
                    <a:bodyPr/>
                    <a:lstStyle/>
                    <a:p>
                      <a:pPr indent="0" lvl="0" marL="0" marR="0" rtl="0" algn="l">
                        <a:lnSpc>
                          <a:spcPct val="115000"/>
                        </a:lnSpc>
                        <a:spcBef>
                          <a:spcPts val="0"/>
                        </a:spcBef>
                        <a:spcAft>
                          <a:spcPts val="0"/>
                        </a:spcAft>
                        <a:buNone/>
                      </a:pPr>
                      <a:r>
                        <a:rPr lang="ro-RO" sz="1200" u="none" cap="none" strike="noStrike">
                          <a:latin typeface="Trebuchet MS"/>
                          <a:ea typeface="Trebuchet MS"/>
                          <a:cs typeface="Trebuchet MS"/>
                          <a:sym typeface="Trebuchet MS"/>
                        </a:rPr>
                        <a:t>1,58%</a:t>
                      </a:r>
                      <a:endParaRPr sz="1200" u="none" cap="none" strike="noStrike">
                        <a:latin typeface="Trebuchet MS"/>
                        <a:ea typeface="Trebuchet MS"/>
                        <a:cs typeface="Trebuchet MS"/>
                        <a:sym typeface="Trebuchet MS"/>
                      </a:endParaRPr>
                    </a:p>
                  </a:txBody>
                  <a:tcPr marT="0" marB="0" marR="68575" marL="68575"/>
                </a:tc>
              </a:tr>
              <a:tr h="564850">
                <a:tc>
                  <a:txBody>
                    <a:bodyPr/>
                    <a:lstStyle/>
                    <a:p>
                      <a:pPr indent="0" lvl="0" marL="0" marR="0" rtl="0" algn="l">
                        <a:lnSpc>
                          <a:spcPct val="115000"/>
                        </a:lnSpc>
                        <a:spcBef>
                          <a:spcPts val="0"/>
                        </a:spcBef>
                        <a:spcAft>
                          <a:spcPts val="0"/>
                        </a:spcAft>
                        <a:buNone/>
                      </a:pPr>
                      <a:r>
                        <a:rPr lang="ro-RO" sz="1200" u="none" cap="none" strike="noStrike">
                          <a:latin typeface="Trebuchet MS"/>
                          <a:ea typeface="Trebuchet MS"/>
                          <a:cs typeface="Trebuchet MS"/>
                          <a:sym typeface="Trebuchet MS"/>
                        </a:rPr>
                        <a:t>reprezentarea defectuoasă a intereselor instituției în fața instanțelor de judecată, cu scopul obținerii unor avantaje sau foloase</a:t>
                      </a:r>
                      <a:endParaRPr sz="1200" u="none" cap="none" strike="noStrike">
                        <a:latin typeface="Trebuchet MS"/>
                        <a:ea typeface="Trebuchet MS"/>
                        <a:cs typeface="Trebuchet MS"/>
                        <a:sym typeface="Trebuchet MS"/>
                      </a:endParaRPr>
                    </a:p>
                  </a:txBody>
                  <a:tcPr marT="0" marB="0" marR="68575" marL="68575"/>
                </a:tc>
                <a:tc>
                  <a:txBody>
                    <a:bodyPr/>
                    <a:lstStyle/>
                    <a:p>
                      <a:pPr indent="0" lvl="0" marL="0" marR="0" rtl="0" algn="l">
                        <a:lnSpc>
                          <a:spcPct val="115000"/>
                        </a:lnSpc>
                        <a:spcBef>
                          <a:spcPts val="0"/>
                        </a:spcBef>
                        <a:spcAft>
                          <a:spcPts val="0"/>
                        </a:spcAft>
                        <a:buNone/>
                      </a:pPr>
                      <a:r>
                        <a:rPr lang="ro-RO" sz="1200" u="none" cap="none" strike="noStrike">
                          <a:latin typeface="Trebuchet MS"/>
                          <a:ea typeface="Trebuchet MS"/>
                          <a:cs typeface="Trebuchet MS"/>
                          <a:sym typeface="Trebuchet MS"/>
                        </a:rPr>
                        <a:t>0,79%</a:t>
                      </a:r>
                      <a:endParaRPr sz="1200" u="none" cap="none" strike="noStrike">
                        <a:latin typeface="Trebuchet MS"/>
                        <a:ea typeface="Trebuchet MS"/>
                        <a:cs typeface="Trebuchet MS"/>
                        <a:sym typeface="Trebuchet MS"/>
                      </a:endParaRPr>
                    </a:p>
                  </a:txBody>
                  <a:tcPr marT="0" marB="0" marR="68575" marL="68575"/>
                </a:tc>
              </a:tr>
              <a:tr h="564850">
                <a:tc>
                  <a:txBody>
                    <a:bodyPr/>
                    <a:lstStyle/>
                    <a:p>
                      <a:pPr indent="0" lvl="0" marL="0" marR="0" rtl="0" algn="l">
                        <a:lnSpc>
                          <a:spcPct val="115000"/>
                        </a:lnSpc>
                        <a:spcBef>
                          <a:spcPts val="0"/>
                        </a:spcBef>
                        <a:spcAft>
                          <a:spcPts val="0"/>
                        </a:spcAft>
                        <a:buNone/>
                      </a:pPr>
                      <a:r>
                        <a:rPr lang="ro-RO" sz="1200" u="none" cap="none" strike="noStrike">
                          <a:latin typeface="Trebuchet MS"/>
                          <a:ea typeface="Trebuchet MS"/>
                          <a:cs typeface="Trebuchet MS"/>
                          <a:sym typeface="Trebuchet MS"/>
                        </a:rPr>
                        <a:t>împărțirea de pixuri, carnete sau alte materiale promoționale cu însemnele unor partide politice sau invitarea la evenimente electorale în timpul programului de lucru</a:t>
                      </a:r>
                      <a:endParaRPr sz="1200" u="none" cap="none" strike="noStrike">
                        <a:latin typeface="Trebuchet MS"/>
                        <a:ea typeface="Trebuchet MS"/>
                        <a:cs typeface="Trebuchet MS"/>
                        <a:sym typeface="Trebuchet MS"/>
                      </a:endParaRPr>
                    </a:p>
                  </a:txBody>
                  <a:tcPr marT="0" marB="0" marR="68575" marL="68575"/>
                </a:tc>
                <a:tc>
                  <a:txBody>
                    <a:bodyPr/>
                    <a:lstStyle/>
                    <a:p>
                      <a:pPr indent="0" lvl="0" marL="0" marR="0" rtl="0" algn="l">
                        <a:lnSpc>
                          <a:spcPct val="115000"/>
                        </a:lnSpc>
                        <a:spcBef>
                          <a:spcPts val="0"/>
                        </a:spcBef>
                        <a:spcAft>
                          <a:spcPts val="0"/>
                        </a:spcAft>
                        <a:buNone/>
                      </a:pPr>
                      <a:r>
                        <a:rPr lang="ro-RO" sz="1200" u="none" cap="none" strike="noStrike">
                          <a:latin typeface="Trebuchet MS"/>
                          <a:ea typeface="Trebuchet MS"/>
                          <a:cs typeface="Trebuchet MS"/>
                          <a:sym typeface="Trebuchet MS"/>
                        </a:rPr>
                        <a:t>0,40%</a:t>
                      </a:r>
                      <a:endParaRPr sz="1200" u="none" cap="none" strike="noStrike">
                        <a:latin typeface="Trebuchet MS"/>
                        <a:ea typeface="Trebuchet MS"/>
                        <a:cs typeface="Trebuchet MS"/>
                        <a:sym typeface="Trebuchet MS"/>
                      </a:endParaRPr>
                    </a:p>
                  </a:txBody>
                  <a:tcPr marT="0" marB="0" marR="68575" marL="68575"/>
                </a:tc>
              </a:tr>
              <a:tr h="564850">
                <a:tc>
                  <a:txBody>
                    <a:bodyPr/>
                    <a:lstStyle/>
                    <a:p>
                      <a:pPr indent="0" lvl="0" marL="0" marR="0" rtl="0" algn="l">
                        <a:lnSpc>
                          <a:spcPct val="115000"/>
                        </a:lnSpc>
                        <a:spcBef>
                          <a:spcPts val="0"/>
                        </a:spcBef>
                        <a:spcAft>
                          <a:spcPts val="0"/>
                        </a:spcAft>
                        <a:buNone/>
                      </a:pPr>
                      <a:r>
                        <a:rPr lang="ro-RO" sz="1200" u="none" cap="none" strike="noStrike">
                          <a:latin typeface="Trebuchet MS"/>
                          <a:ea typeface="Trebuchet MS"/>
                          <a:cs typeface="Trebuchet MS"/>
                          <a:sym typeface="Trebuchet MS"/>
                        </a:rPr>
                        <a:t>acceptarea recepției cantitative și calitative a produselor/serviciilor/lucrărilor care nu sunt în conformitate cu cerințele caietului de sarcini</a:t>
                      </a:r>
                      <a:endParaRPr sz="1200" u="none" cap="none" strike="noStrike">
                        <a:latin typeface="Trebuchet MS"/>
                        <a:ea typeface="Trebuchet MS"/>
                        <a:cs typeface="Trebuchet MS"/>
                        <a:sym typeface="Trebuchet MS"/>
                      </a:endParaRPr>
                    </a:p>
                  </a:txBody>
                  <a:tcPr marT="0" marB="0" marR="68575" marL="68575"/>
                </a:tc>
                <a:tc>
                  <a:txBody>
                    <a:bodyPr/>
                    <a:lstStyle/>
                    <a:p>
                      <a:pPr indent="0" lvl="0" marL="0" marR="0" rtl="0" algn="l">
                        <a:lnSpc>
                          <a:spcPct val="115000"/>
                        </a:lnSpc>
                        <a:spcBef>
                          <a:spcPts val="0"/>
                        </a:spcBef>
                        <a:spcAft>
                          <a:spcPts val="0"/>
                        </a:spcAft>
                        <a:buNone/>
                      </a:pPr>
                      <a:r>
                        <a:rPr lang="ro-RO" sz="1200" u="none" cap="none" strike="noStrike">
                          <a:latin typeface="Trebuchet MS"/>
                          <a:ea typeface="Trebuchet MS"/>
                          <a:cs typeface="Trebuchet MS"/>
                          <a:sym typeface="Trebuchet MS"/>
                        </a:rPr>
                        <a:t>0,40%</a:t>
                      </a:r>
                      <a:endParaRPr sz="1200" u="none" cap="none" strike="noStrike">
                        <a:latin typeface="Trebuchet MS"/>
                        <a:ea typeface="Trebuchet MS"/>
                        <a:cs typeface="Trebuchet MS"/>
                        <a:sym typeface="Trebuchet MS"/>
                      </a:endParaRPr>
                    </a:p>
                  </a:txBody>
                  <a:tcPr marT="0" marB="0" marR="68575" marL="68575"/>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graphicFrame>
        <p:nvGraphicFramePr>
          <p:cNvPr id="245" name="Google Shape;245;p29"/>
          <p:cNvGraphicFramePr/>
          <p:nvPr/>
        </p:nvGraphicFramePr>
        <p:xfrm>
          <a:off x="781050" y="1327150"/>
          <a:ext cx="10521949" cy="4419599"/>
        </p:xfrm>
        <a:graphic>
          <a:graphicData uri="http://schemas.openxmlformats.org/drawingml/2006/chart">
            <c:chart r:id="rId3"/>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3"/>
          <p:cNvSpPr txBox="1"/>
          <p:nvPr>
            <p:ph type="ctrTitle"/>
          </p:nvPr>
        </p:nvSpPr>
        <p:spPr>
          <a:xfrm>
            <a:off x="552450" y="1136650"/>
            <a:ext cx="11201400" cy="24003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accent1"/>
              </a:buClr>
              <a:buSzPts val="2800"/>
              <a:buFont typeface="Trebuchet MS"/>
              <a:buNone/>
            </a:pPr>
            <a:r>
              <a:rPr lang="ro-RO" sz="2800">
                <a:solidFill>
                  <a:schemeClr val="accent1"/>
                </a:solidFill>
                <a:latin typeface="Trebuchet MS"/>
                <a:ea typeface="Trebuchet MS"/>
                <a:cs typeface="Trebuchet MS"/>
                <a:sym typeface="Trebuchet MS"/>
              </a:rPr>
              <a:t>Rezultatele chestionarului </a:t>
            </a:r>
            <a:endParaRPr/>
          </a:p>
        </p:txBody>
      </p:sp>
      <p:pic>
        <p:nvPicPr>
          <p:cNvPr id="115" name="Google Shape;115;p3"/>
          <p:cNvPicPr preferRelativeResize="0"/>
          <p:nvPr/>
        </p:nvPicPr>
        <p:blipFill rotWithShape="1">
          <a:blip r:embed="rId3">
            <a:alphaModFix/>
          </a:blip>
          <a:srcRect b="0" l="0" r="0" t="0"/>
          <a:stretch/>
        </p:blipFill>
        <p:spPr>
          <a:xfrm>
            <a:off x="0" y="5697538"/>
            <a:ext cx="5730875" cy="887412"/>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graphicFrame>
        <p:nvGraphicFramePr>
          <p:cNvPr id="250" name="Google Shape;250;p30"/>
          <p:cNvGraphicFramePr/>
          <p:nvPr/>
        </p:nvGraphicFramePr>
        <p:xfrm>
          <a:off x="946150" y="1308100"/>
          <a:ext cx="10318750" cy="4445000"/>
        </p:xfrm>
        <a:graphic>
          <a:graphicData uri="http://schemas.openxmlformats.org/drawingml/2006/chart">
            <c:chart r:id="rId3"/>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graphicFrame>
        <p:nvGraphicFramePr>
          <p:cNvPr id="255" name="Google Shape;255;p31"/>
          <p:cNvGraphicFramePr/>
          <p:nvPr/>
        </p:nvGraphicFramePr>
        <p:xfrm>
          <a:off x="718088" y="1296692"/>
          <a:ext cx="10760990" cy="4411850"/>
        </p:xfrm>
        <a:graphic>
          <a:graphicData uri="http://schemas.openxmlformats.org/drawingml/2006/chart">
            <c:chart r:id="rId3"/>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graphicFrame>
        <p:nvGraphicFramePr>
          <p:cNvPr id="260" name="Google Shape;260;p32"/>
          <p:cNvGraphicFramePr/>
          <p:nvPr/>
        </p:nvGraphicFramePr>
        <p:xfrm>
          <a:off x="831850" y="1327150"/>
          <a:ext cx="10477500" cy="4464050"/>
        </p:xfrm>
        <a:graphic>
          <a:graphicData uri="http://schemas.openxmlformats.org/drawingml/2006/chart">
            <c:chart r:id="rId3"/>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graphicFrame>
        <p:nvGraphicFramePr>
          <p:cNvPr id="265" name="Google Shape;265;p33"/>
          <p:cNvGraphicFramePr/>
          <p:nvPr/>
        </p:nvGraphicFramePr>
        <p:xfrm>
          <a:off x="878237" y="1265695"/>
          <a:ext cx="10497519" cy="4551336"/>
        </p:xfrm>
        <a:graphic>
          <a:graphicData uri="http://schemas.openxmlformats.org/drawingml/2006/chart">
            <c:chart r:id="rId3"/>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graphicFrame>
        <p:nvGraphicFramePr>
          <p:cNvPr id="270" name="Google Shape;270;p34"/>
          <p:cNvGraphicFramePr/>
          <p:nvPr/>
        </p:nvGraphicFramePr>
        <p:xfrm>
          <a:off x="842074" y="1110712"/>
          <a:ext cx="10719661" cy="4799308"/>
        </p:xfrm>
        <a:graphic>
          <a:graphicData uri="http://schemas.openxmlformats.org/drawingml/2006/chart">
            <c:chart r:id="rId3"/>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graphicFrame>
        <p:nvGraphicFramePr>
          <p:cNvPr id="275" name="Google Shape;275;p35"/>
          <p:cNvGraphicFramePr/>
          <p:nvPr/>
        </p:nvGraphicFramePr>
        <p:xfrm>
          <a:off x="904068" y="1255363"/>
          <a:ext cx="10471688" cy="4804474"/>
        </p:xfrm>
        <a:graphic>
          <a:graphicData uri="http://schemas.openxmlformats.org/drawingml/2006/chart">
            <c:chart r:id="rId3"/>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graphicFrame>
        <p:nvGraphicFramePr>
          <p:cNvPr id="280" name="Google Shape;280;p36"/>
          <p:cNvGraphicFramePr/>
          <p:nvPr/>
        </p:nvGraphicFramePr>
        <p:xfrm>
          <a:off x="821410" y="1286360"/>
          <a:ext cx="10698997" cy="4659824"/>
        </p:xfrm>
        <a:graphic>
          <a:graphicData uri="http://schemas.openxmlformats.org/drawingml/2006/chart">
            <c:chart r:id="rId3"/>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graphicFrame>
        <p:nvGraphicFramePr>
          <p:cNvPr id="285" name="Google Shape;285;p37"/>
          <p:cNvGraphicFramePr/>
          <p:nvPr/>
        </p:nvGraphicFramePr>
        <p:xfrm>
          <a:off x="857250" y="1276350"/>
          <a:ext cx="10566400" cy="4552950"/>
        </p:xfrm>
        <a:graphic>
          <a:graphicData uri="http://schemas.openxmlformats.org/drawingml/2006/chart">
            <c:chart r:id="rId3"/>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graphicFrame>
        <p:nvGraphicFramePr>
          <p:cNvPr id="290" name="Google Shape;290;p38"/>
          <p:cNvGraphicFramePr/>
          <p:nvPr/>
        </p:nvGraphicFramePr>
        <p:xfrm>
          <a:off x="908050" y="1333500"/>
          <a:ext cx="10433050" cy="4521200"/>
        </p:xfrm>
        <a:graphic>
          <a:graphicData uri="http://schemas.openxmlformats.org/drawingml/2006/chart">
            <c:chart r:id="rId3"/>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graphicFrame>
        <p:nvGraphicFramePr>
          <p:cNvPr id="295" name="Google Shape;295;p39"/>
          <p:cNvGraphicFramePr/>
          <p:nvPr/>
        </p:nvGraphicFramePr>
        <p:xfrm>
          <a:off x="762000" y="1225550"/>
          <a:ext cx="10591800" cy="4610100"/>
        </p:xfrm>
        <a:graphic>
          <a:graphicData uri="http://schemas.openxmlformats.org/drawingml/2006/chart">
            <c:chart r:id="rId3"/>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graphicFrame>
        <p:nvGraphicFramePr>
          <p:cNvPr id="120" name="Google Shape;120;p4"/>
          <p:cNvGraphicFramePr/>
          <p:nvPr/>
        </p:nvGraphicFramePr>
        <p:xfrm>
          <a:off x="1090047" y="1002224"/>
          <a:ext cx="10316706" cy="5011118"/>
        </p:xfrm>
        <a:graphic>
          <a:graphicData uri="http://schemas.openxmlformats.org/drawingml/2006/chart">
            <c:chart r:id="rId3"/>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graphicFrame>
        <p:nvGraphicFramePr>
          <p:cNvPr id="300" name="Google Shape;300;p40"/>
          <p:cNvGraphicFramePr/>
          <p:nvPr/>
        </p:nvGraphicFramePr>
        <p:xfrm>
          <a:off x="821411" y="1214033"/>
          <a:ext cx="10606006" cy="4633993"/>
        </p:xfrm>
        <a:graphic>
          <a:graphicData uri="http://schemas.openxmlformats.org/drawingml/2006/chart">
            <c:chart r:id="rId3"/>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graphicFrame>
        <p:nvGraphicFramePr>
          <p:cNvPr id="305" name="Google Shape;305;p41"/>
          <p:cNvGraphicFramePr/>
          <p:nvPr/>
        </p:nvGraphicFramePr>
        <p:xfrm>
          <a:off x="831742" y="1270861"/>
          <a:ext cx="10533682" cy="4535837"/>
        </p:xfrm>
        <a:graphic>
          <a:graphicData uri="http://schemas.openxmlformats.org/drawingml/2006/chart">
            <c:chart r:id="rId3"/>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graphicFrame>
        <p:nvGraphicFramePr>
          <p:cNvPr id="310" name="Google Shape;310;p42"/>
          <p:cNvGraphicFramePr/>
          <p:nvPr/>
        </p:nvGraphicFramePr>
        <p:xfrm>
          <a:off x="908050" y="1314450"/>
          <a:ext cx="10394950" cy="4565650"/>
        </p:xfrm>
        <a:graphic>
          <a:graphicData uri="http://schemas.openxmlformats.org/drawingml/2006/chart">
            <c:chart r:id="rId3"/>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graphicFrame>
        <p:nvGraphicFramePr>
          <p:cNvPr id="315" name="Google Shape;315;p43"/>
          <p:cNvGraphicFramePr/>
          <p:nvPr/>
        </p:nvGraphicFramePr>
        <p:xfrm>
          <a:off x="929898" y="1265695"/>
          <a:ext cx="10487187" cy="4664990"/>
        </p:xfrm>
        <a:graphic>
          <a:graphicData uri="http://schemas.openxmlformats.org/drawingml/2006/chart">
            <c:chart r:id="rId3"/>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pic>
        <p:nvPicPr>
          <p:cNvPr id="320" name="Google Shape;320;p44"/>
          <p:cNvPicPr preferRelativeResize="0"/>
          <p:nvPr/>
        </p:nvPicPr>
        <p:blipFill rotWithShape="1">
          <a:blip r:embed="rId3">
            <a:alphaModFix/>
          </a:blip>
          <a:srcRect b="0" l="0" r="0" t="0"/>
          <a:stretch/>
        </p:blipFill>
        <p:spPr>
          <a:xfrm>
            <a:off x="622515" y="1177871"/>
            <a:ext cx="10946969" cy="4706319"/>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pic>
        <p:nvPicPr>
          <p:cNvPr id="325" name="Google Shape;325;p45"/>
          <p:cNvPicPr preferRelativeResize="0"/>
          <p:nvPr/>
        </p:nvPicPr>
        <p:blipFill rotWithShape="1">
          <a:blip r:embed="rId3">
            <a:alphaModFix/>
          </a:blip>
          <a:srcRect b="0" l="0" r="0" t="0"/>
          <a:stretch/>
        </p:blipFill>
        <p:spPr>
          <a:xfrm>
            <a:off x="625098" y="1190337"/>
            <a:ext cx="10657667" cy="4668023"/>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graphicFrame>
        <p:nvGraphicFramePr>
          <p:cNvPr id="330" name="Google Shape;330;p46"/>
          <p:cNvGraphicFramePr/>
          <p:nvPr/>
        </p:nvGraphicFramePr>
        <p:xfrm>
          <a:off x="528003" y="1357471"/>
          <a:ext cx="3000000" cy="3000000"/>
        </p:xfrm>
        <a:graphic>
          <a:graphicData uri="http://schemas.openxmlformats.org/drawingml/2006/table">
            <a:tbl>
              <a:tblPr bandRow="1" firstCol="1" firstRow="1">
                <a:noFill/>
                <a:tableStyleId>{0027B84D-1447-49C7-BCFC-18DE9FFEDBD3}</a:tableStyleId>
              </a:tblPr>
              <a:tblGrid>
                <a:gridCol w="2783700"/>
                <a:gridCol w="2784300"/>
              </a:tblGrid>
              <a:tr h="461625">
                <a:tc>
                  <a:txBody>
                    <a:bodyPr/>
                    <a:lstStyle/>
                    <a:p>
                      <a:pPr indent="0" lvl="0" marL="0" marR="0" rtl="0" algn="l">
                        <a:lnSpc>
                          <a:spcPct val="115000"/>
                        </a:lnSpc>
                        <a:spcBef>
                          <a:spcPts val="0"/>
                        </a:spcBef>
                        <a:spcAft>
                          <a:spcPts val="0"/>
                        </a:spcAft>
                        <a:buNone/>
                      </a:pPr>
                      <a:r>
                        <a:rPr lang="ro-RO" sz="1100" u="none" cap="none" strike="noStrike"/>
                        <a:t>Avantaj/e (doar în structurile de forma în scopul obținerii unui avantaj/ unor avantaje)</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None/>
                      </a:pPr>
                      <a:r>
                        <a:rPr lang="ro-RO" sz="1100" u="none" cap="none" strike="noStrike"/>
                        <a:t>90</a:t>
                      </a:r>
                      <a:endParaRPr sz="1100" u="none" cap="none" strike="noStrike">
                        <a:latin typeface="Calibri"/>
                        <a:ea typeface="Calibri"/>
                        <a:cs typeface="Calibri"/>
                        <a:sym typeface="Calibri"/>
                      </a:endParaRPr>
                    </a:p>
                  </a:txBody>
                  <a:tcPr marT="0" marB="0" marR="68575" marL="68575"/>
                </a:tc>
              </a:tr>
              <a:tr h="223850">
                <a:tc>
                  <a:txBody>
                    <a:bodyPr/>
                    <a:lstStyle/>
                    <a:p>
                      <a:pPr indent="0" lvl="0" marL="0" marR="0" rtl="0" algn="l">
                        <a:lnSpc>
                          <a:spcPct val="115000"/>
                        </a:lnSpc>
                        <a:spcBef>
                          <a:spcPts val="0"/>
                        </a:spcBef>
                        <a:spcAft>
                          <a:spcPts val="0"/>
                        </a:spcAft>
                        <a:buNone/>
                      </a:pPr>
                      <a:r>
                        <a:rPr lang="ro-RO" sz="1100" u="none" cap="none" strike="noStrike"/>
                        <a:t>Abuz (în serviciu, de putere)</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None/>
                      </a:pPr>
                      <a:r>
                        <a:rPr lang="ro-RO" sz="1100" u="none" cap="none" strike="noStrike"/>
                        <a:t>11</a:t>
                      </a:r>
                      <a:endParaRPr sz="1100" u="none" cap="none" strike="noStrike">
                        <a:latin typeface="Calibri"/>
                        <a:ea typeface="Calibri"/>
                        <a:cs typeface="Calibri"/>
                        <a:sym typeface="Calibri"/>
                      </a:endParaRPr>
                    </a:p>
                  </a:txBody>
                  <a:tcPr marT="0" marB="0" marR="68575" marL="68575"/>
                </a:tc>
              </a:tr>
              <a:tr h="223850">
                <a:tc>
                  <a:txBody>
                    <a:bodyPr/>
                    <a:lstStyle/>
                    <a:p>
                      <a:pPr indent="0" lvl="0" marL="0" marR="0" rtl="0" algn="l">
                        <a:lnSpc>
                          <a:spcPct val="115000"/>
                        </a:lnSpc>
                        <a:spcBef>
                          <a:spcPts val="0"/>
                        </a:spcBef>
                        <a:spcAft>
                          <a:spcPts val="0"/>
                        </a:spcAft>
                        <a:buNone/>
                      </a:pPr>
                      <a:r>
                        <a:rPr lang="ro-RO" sz="1100" u="none" cap="none" strike="noStrike"/>
                        <a:t>Corupție</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None/>
                      </a:pPr>
                      <a:r>
                        <a:rPr lang="ro-RO" sz="1100" u="none" cap="none" strike="noStrike"/>
                        <a:t>6</a:t>
                      </a:r>
                      <a:endParaRPr sz="1100" u="none" cap="none" strike="noStrike">
                        <a:latin typeface="Calibri"/>
                        <a:ea typeface="Calibri"/>
                        <a:cs typeface="Calibri"/>
                        <a:sym typeface="Calibri"/>
                      </a:endParaRPr>
                    </a:p>
                  </a:txBody>
                  <a:tcPr marT="0" marB="0" marR="68575" marL="68575"/>
                </a:tc>
              </a:tr>
              <a:tr h="223850">
                <a:tc>
                  <a:txBody>
                    <a:bodyPr/>
                    <a:lstStyle/>
                    <a:p>
                      <a:pPr indent="0" lvl="0" marL="0" marR="0" rtl="0" algn="l">
                        <a:lnSpc>
                          <a:spcPct val="115000"/>
                        </a:lnSpc>
                        <a:spcBef>
                          <a:spcPts val="0"/>
                        </a:spcBef>
                        <a:spcAft>
                          <a:spcPts val="0"/>
                        </a:spcAft>
                        <a:buNone/>
                      </a:pPr>
                      <a:r>
                        <a:rPr lang="ro-RO" sz="1100" u="none" cap="none" strike="noStrike"/>
                        <a:t>Mita/ă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None/>
                      </a:pPr>
                      <a:r>
                        <a:rPr lang="ro-RO" sz="1100" u="none" cap="none" strike="noStrike"/>
                        <a:t>13</a:t>
                      </a:r>
                      <a:endParaRPr sz="1100" u="none" cap="none" strike="noStrike">
                        <a:latin typeface="Calibri"/>
                        <a:ea typeface="Calibri"/>
                        <a:cs typeface="Calibri"/>
                        <a:sym typeface="Calibri"/>
                      </a:endParaRPr>
                    </a:p>
                  </a:txBody>
                  <a:tcPr marT="0" marB="0" marR="68575" marL="68575"/>
                </a:tc>
              </a:tr>
              <a:tr h="223850">
                <a:tc>
                  <a:txBody>
                    <a:bodyPr/>
                    <a:lstStyle/>
                    <a:p>
                      <a:pPr indent="0" lvl="0" marL="0" marR="0" rtl="0" algn="l">
                        <a:lnSpc>
                          <a:spcPct val="115000"/>
                        </a:lnSpc>
                        <a:spcBef>
                          <a:spcPts val="0"/>
                        </a:spcBef>
                        <a:spcAft>
                          <a:spcPts val="0"/>
                        </a:spcAft>
                        <a:buNone/>
                      </a:pPr>
                      <a:r>
                        <a:rPr lang="ro-RO" sz="1100" u="none" cap="none" strike="noStrike"/>
                        <a:t>Presiune/i</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None/>
                      </a:pPr>
                      <a:r>
                        <a:rPr lang="ro-RO" sz="1100" u="none" cap="none" strike="noStrike"/>
                        <a:t>33</a:t>
                      </a:r>
                      <a:endParaRPr sz="1100" u="none" cap="none" strike="noStrike">
                        <a:latin typeface="Calibri"/>
                        <a:ea typeface="Calibri"/>
                        <a:cs typeface="Calibri"/>
                        <a:sym typeface="Calibri"/>
                      </a:endParaRPr>
                    </a:p>
                  </a:txBody>
                  <a:tcPr marT="0" marB="0" marR="68575" marL="68575"/>
                </a:tc>
              </a:tr>
              <a:tr h="223850">
                <a:tc>
                  <a:txBody>
                    <a:bodyPr/>
                    <a:lstStyle/>
                    <a:p>
                      <a:pPr indent="0" lvl="0" marL="0" marR="0" rtl="0" algn="l">
                        <a:lnSpc>
                          <a:spcPct val="115000"/>
                        </a:lnSpc>
                        <a:spcBef>
                          <a:spcPts val="0"/>
                        </a:spcBef>
                        <a:spcAft>
                          <a:spcPts val="0"/>
                        </a:spcAft>
                        <a:buNone/>
                      </a:pPr>
                      <a:r>
                        <a:rPr lang="ro-RO" sz="1100" u="none" cap="none" strike="noStrike"/>
                        <a:t>Favorizare, favor/uri</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None/>
                      </a:pPr>
                      <a:r>
                        <a:rPr lang="ro-RO" sz="1100" u="none" cap="none" strike="noStrike"/>
                        <a:t>58</a:t>
                      </a:r>
                      <a:endParaRPr sz="1100" u="none" cap="none" strike="noStrike">
                        <a:latin typeface="Calibri"/>
                        <a:ea typeface="Calibri"/>
                        <a:cs typeface="Calibri"/>
                        <a:sym typeface="Calibri"/>
                      </a:endParaRPr>
                    </a:p>
                  </a:txBody>
                  <a:tcPr marT="0" marB="0" marR="68575" marL="68575"/>
                </a:tc>
              </a:tr>
              <a:tr h="223850">
                <a:tc>
                  <a:txBody>
                    <a:bodyPr/>
                    <a:lstStyle/>
                    <a:p>
                      <a:pPr indent="0" lvl="0" marL="0" marR="0" rtl="0" algn="l">
                        <a:lnSpc>
                          <a:spcPct val="115000"/>
                        </a:lnSpc>
                        <a:spcBef>
                          <a:spcPts val="0"/>
                        </a:spcBef>
                        <a:spcAft>
                          <a:spcPts val="0"/>
                        </a:spcAft>
                        <a:buNone/>
                      </a:pPr>
                      <a:r>
                        <a:rPr lang="ro-RO" sz="1100" u="none" cap="none" strike="noStrike"/>
                        <a:t>Trafic de influență</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None/>
                      </a:pPr>
                      <a:r>
                        <a:rPr lang="ro-RO" sz="1100" u="none" cap="none" strike="noStrike"/>
                        <a:t>6</a:t>
                      </a:r>
                      <a:endParaRPr sz="1100" u="none" cap="none" strike="noStrike">
                        <a:latin typeface="Calibri"/>
                        <a:ea typeface="Calibri"/>
                        <a:cs typeface="Calibri"/>
                        <a:sym typeface="Calibri"/>
                      </a:endParaRPr>
                    </a:p>
                  </a:txBody>
                  <a:tcPr marT="0" marB="0" marR="68575" marL="68575"/>
                </a:tc>
              </a:tr>
              <a:tr h="223850">
                <a:tc>
                  <a:txBody>
                    <a:bodyPr/>
                    <a:lstStyle/>
                    <a:p>
                      <a:pPr indent="0" lvl="0" marL="0" marR="0" rtl="0" algn="l">
                        <a:lnSpc>
                          <a:spcPct val="115000"/>
                        </a:lnSpc>
                        <a:spcBef>
                          <a:spcPts val="0"/>
                        </a:spcBef>
                        <a:spcAft>
                          <a:spcPts val="0"/>
                        </a:spcAft>
                        <a:buNone/>
                      </a:pPr>
                      <a:r>
                        <a:rPr lang="ro-RO" sz="1100" u="none" cap="none" strike="noStrike"/>
                        <a:t>Incompatibilitate</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None/>
                      </a:pPr>
                      <a:r>
                        <a:rPr lang="ro-RO" sz="1100" u="none" cap="none" strike="noStrike"/>
                        <a:t>9</a:t>
                      </a:r>
                      <a:endParaRPr sz="1100" u="none" cap="none" strike="noStrike">
                        <a:latin typeface="Calibri"/>
                        <a:ea typeface="Calibri"/>
                        <a:cs typeface="Calibri"/>
                        <a:sym typeface="Calibri"/>
                      </a:endParaRPr>
                    </a:p>
                  </a:txBody>
                  <a:tcPr marT="0" marB="0" marR="68575" marL="68575"/>
                </a:tc>
              </a:tr>
              <a:tr h="223850">
                <a:tc>
                  <a:txBody>
                    <a:bodyPr/>
                    <a:lstStyle/>
                    <a:p>
                      <a:pPr indent="0" lvl="0" marL="0" marR="0" rtl="0" algn="l">
                        <a:lnSpc>
                          <a:spcPct val="115000"/>
                        </a:lnSpc>
                        <a:spcBef>
                          <a:spcPts val="0"/>
                        </a:spcBef>
                        <a:spcAft>
                          <a:spcPts val="0"/>
                        </a:spcAft>
                        <a:buNone/>
                      </a:pPr>
                      <a:r>
                        <a:rPr lang="ro-RO" sz="1100" u="none" cap="none" strike="noStrike"/>
                        <a:t>Conflict de interese</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None/>
                      </a:pPr>
                      <a:r>
                        <a:rPr lang="ro-RO" sz="1100" u="none" cap="none" strike="noStrike"/>
                        <a:t>9</a:t>
                      </a:r>
                      <a:endParaRPr sz="1100" u="none" cap="none" strike="noStrike">
                        <a:latin typeface="Calibri"/>
                        <a:ea typeface="Calibri"/>
                        <a:cs typeface="Calibri"/>
                        <a:sym typeface="Calibri"/>
                      </a:endParaRPr>
                    </a:p>
                  </a:txBody>
                  <a:tcPr marT="0" marB="0" marR="68575" marL="68575"/>
                </a:tc>
              </a:tr>
              <a:tr h="223850">
                <a:tc>
                  <a:txBody>
                    <a:bodyPr/>
                    <a:lstStyle/>
                    <a:p>
                      <a:pPr indent="0" lvl="0" marL="0" marR="0" rtl="0" algn="l">
                        <a:lnSpc>
                          <a:spcPct val="115000"/>
                        </a:lnSpc>
                        <a:spcBef>
                          <a:spcPts val="0"/>
                        </a:spcBef>
                        <a:spcAft>
                          <a:spcPts val="0"/>
                        </a:spcAft>
                        <a:buNone/>
                      </a:pPr>
                      <a:r>
                        <a:rPr lang="ro-RO" sz="1100" u="none" cap="none" strike="noStrike"/>
                        <a:t>Rudă/e</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None/>
                      </a:pPr>
                      <a:r>
                        <a:rPr lang="ro-RO" sz="1100" u="none" cap="none" strike="noStrike"/>
                        <a:t>36</a:t>
                      </a:r>
                      <a:endParaRPr sz="1100" u="none" cap="none" strike="noStrike">
                        <a:latin typeface="Calibri"/>
                        <a:ea typeface="Calibri"/>
                        <a:cs typeface="Calibri"/>
                        <a:sym typeface="Calibri"/>
                      </a:endParaRPr>
                    </a:p>
                  </a:txBody>
                  <a:tcPr marT="0" marB="0" marR="68575" marL="68575"/>
                </a:tc>
              </a:tr>
              <a:tr h="223850">
                <a:tc>
                  <a:txBody>
                    <a:bodyPr/>
                    <a:lstStyle/>
                    <a:p>
                      <a:pPr indent="0" lvl="0" marL="0" marR="0" rtl="0" algn="l">
                        <a:lnSpc>
                          <a:spcPct val="115000"/>
                        </a:lnSpc>
                        <a:spcBef>
                          <a:spcPts val="0"/>
                        </a:spcBef>
                        <a:spcAft>
                          <a:spcPts val="0"/>
                        </a:spcAft>
                        <a:buNone/>
                      </a:pPr>
                      <a:r>
                        <a:rPr lang="ro-RO" sz="1100" u="none" cap="none" strike="noStrike"/>
                        <a:t>Interes/e (private + personale)</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None/>
                      </a:pPr>
                      <a:r>
                        <a:rPr lang="ro-RO" sz="1100" u="none" cap="none" strike="noStrike"/>
                        <a:t>21</a:t>
                      </a:r>
                      <a:endParaRPr sz="1100" u="none" cap="none" strike="noStrike">
                        <a:latin typeface="Calibri"/>
                        <a:ea typeface="Calibri"/>
                        <a:cs typeface="Calibri"/>
                        <a:sym typeface="Calibri"/>
                      </a:endParaRPr>
                    </a:p>
                  </a:txBody>
                  <a:tcPr marT="0" marB="0" marR="68575" marL="68575"/>
                </a:tc>
              </a:tr>
              <a:tr h="223850">
                <a:tc>
                  <a:txBody>
                    <a:bodyPr/>
                    <a:lstStyle/>
                    <a:p>
                      <a:pPr indent="0" lvl="0" marL="0" marR="0" rtl="0" algn="l">
                        <a:lnSpc>
                          <a:spcPct val="115000"/>
                        </a:lnSpc>
                        <a:spcBef>
                          <a:spcPts val="0"/>
                        </a:spcBef>
                        <a:spcAft>
                          <a:spcPts val="0"/>
                        </a:spcAft>
                        <a:buNone/>
                      </a:pPr>
                      <a:r>
                        <a:rPr lang="ro-RO" sz="1100" u="none" cap="none" strike="noStrike"/>
                        <a:t>Cadou/uri</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None/>
                      </a:pPr>
                      <a:r>
                        <a:rPr lang="ro-RO" sz="1100" u="none" cap="none" strike="noStrike"/>
                        <a:t>12</a:t>
                      </a:r>
                      <a:endParaRPr sz="1100" u="none" cap="none" strike="noStrike">
                        <a:latin typeface="Calibri"/>
                        <a:ea typeface="Calibri"/>
                        <a:cs typeface="Calibri"/>
                        <a:sym typeface="Calibri"/>
                      </a:endParaRPr>
                    </a:p>
                  </a:txBody>
                  <a:tcPr marT="0" marB="0" marR="68575" marL="68575"/>
                </a:tc>
              </a:tr>
              <a:tr h="223850">
                <a:tc>
                  <a:txBody>
                    <a:bodyPr/>
                    <a:lstStyle/>
                    <a:p>
                      <a:pPr indent="0" lvl="0" marL="0" marR="0" rtl="0" algn="l">
                        <a:lnSpc>
                          <a:spcPct val="115000"/>
                        </a:lnSpc>
                        <a:spcBef>
                          <a:spcPts val="0"/>
                        </a:spcBef>
                        <a:spcAft>
                          <a:spcPts val="0"/>
                        </a:spcAft>
                        <a:buNone/>
                      </a:pPr>
                      <a:r>
                        <a:rPr lang="ro-RO" sz="1100" u="none" cap="none" strike="noStrike"/>
                        <a:t>Omisiune/i</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None/>
                      </a:pPr>
                      <a:r>
                        <a:rPr lang="ro-RO" sz="1100" u="none" cap="none" strike="noStrike"/>
                        <a:t>4</a:t>
                      </a:r>
                      <a:endParaRPr sz="1100" u="none" cap="none" strike="noStrike">
                        <a:latin typeface="Calibri"/>
                        <a:ea typeface="Calibri"/>
                        <a:cs typeface="Calibri"/>
                        <a:sym typeface="Calibri"/>
                      </a:endParaRPr>
                    </a:p>
                  </a:txBody>
                  <a:tcPr marT="0" marB="0" marR="68575" marL="68575"/>
                </a:tc>
              </a:tr>
              <a:tr h="223850">
                <a:tc>
                  <a:txBody>
                    <a:bodyPr/>
                    <a:lstStyle/>
                    <a:p>
                      <a:pPr indent="0" lvl="0" marL="0" marR="0" rtl="0" algn="l">
                        <a:lnSpc>
                          <a:spcPct val="115000"/>
                        </a:lnSpc>
                        <a:spcBef>
                          <a:spcPts val="0"/>
                        </a:spcBef>
                        <a:spcAft>
                          <a:spcPts val="0"/>
                        </a:spcAft>
                        <a:buNone/>
                      </a:pPr>
                      <a:r>
                        <a:rPr lang="ro-RO" sz="1100" u="none" cap="none" strike="noStrike"/>
                        <a:t>Promisiune/i</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None/>
                      </a:pPr>
                      <a:r>
                        <a:rPr lang="ro-RO" sz="1100" u="none" cap="none" strike="noStrike"/>
                        <a:t>6</a:t>
                      </a:r>
                      <a:endParaRPr sz="1100" u="none" cap="none" strike="noStrike">
                        <a:latin typeface="Calibri"/>
                        <a:ea typeface="Calibri"/>
                        <a:cs typeface="Calibri"/>
                        <a:sym typeface="Calibri"/>
                      </a:endParaRPr>
                    </a:p>
                  </a:txBody>
                  <a:tcPr marT="0" marB="0" marR="68575" marL="68575"/>
                </a:tc>
              </a:tr>
              <a:tr h="223850">
                <a:tc>
                  <a:txBody>
                    <a:bodyPr/>
                    <a:lstStyle/>
                    <a:p>
                      <a:pPr indent="0" lvl="0" marL="0" marR="0" rtl="0" algn="l">
                        <a:lnSpc>
                          <a:spcPct val="115000"/>
                        </a:lnSpc>
                        <a:spcBef>
                          <a:spcPts val="0"/>
                        </a:spcBef>
                        <a:spcAft>
                          <a:spcPts val="0"/>
                        </a:spcAft>
                        <a:buNone/>
                      </a:pPr>
                      <a:r>
                        <a:rPr lang="ro-RO" sz="1100" u="none" cap="none" strike="noStrike"/>
                        <a:t>Relație/i</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None/>
                      </a:pPr>
                      <a:r>
                        <a:rPr lang="ro-RO" sz="1100" u="none" cap="none" strike="noStrike"/>
                        <a:t>13</a:t>
                      </a:r>
                      <a:endParaRPr sz="1100" u="none" cap="none" strike="noStrike">
                        <a:latin typeface="Calibri"/>
                        <a:ea typeface="Calibri"/>
                        <a:cs typeface="Calibri"/>
                        <a:sym typeface="Calibri"/>
                      </a:endParaRPr>
                    </a:p>
                  </a:txBody>
                  <a:tcPr marT="0" marB="0" marR="68575" marL="68575"/>
                </a:tc>
              </a:tr>
              <a:tr h="223850">
                <a:tc>
                  <a:txBody>
                    <a:bodyPr/>
                    <a:lstStyle/>
                    <a:p>
                      <a:pPr indent="0" lvl="0" marL="0" marR="0" rtl="0" algn="l">
                        <a:lnSpc>
                          <a:spcPct val="115000"/>
                        </a:lnSpc>
                        <a:spcBef>
                          <a:spcPts val="0"/>
                        </a:spcBef>
                        <a:spcAft>
                          <a:spcPts val="0"/>
                        </a:spcAft>
                        <a:buNone/>
                      </a:pPr>
                      <a:r>
                        <a:rPr lang="ro-RO" sz="1100" u="none" cap="none" strike="noStrike"/>
                        <a:t>Plăți ilegale</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None/>
                      </a:pPr>
                      <a:r>
                        <a:rPr lang="ro-RO" sz="1100" u="none" cap="none" strike="noStrike"/>
                        <a:t>4</a:t>
                      </a:r>
                      <a:endParaRPr sz="1100" u="none" cap="none" strike="noStrike">
                        <a:latin typeface="Calibri"/>
                        <a:ea typeface="Calibri"/>
                        <a:cs typeface="Calibri"/>
                        <a:sym typeface="Calibri"/>
                      </a:endParaRPr>
                    </a:p>
                  </a:txBody>
                  <a:tcPr marT="0" marB="0" marR="68575" marL="68575"/>
                </a:tc>
              </a:tr>
              <a:tr h="223850">
                <a:tc>
                  <a:txBody>
                    <a:bodyPr/>
                    <a:lstStyle/>
                    <a:p>
                      <a:pPr indent="0" lvl="0" marL="0" marR="0" rtl="0" algn="l">
                        <a:lnSpc>
                          <a:spcPct val="115000"/>
                        </a:lnSpc>
                        <a:spcBef>
                          <a:spcPts val="0"/>
                        </a:spcBef>
                        <a:spcAft>
                          <a:spcPts val="0"/>
                        </a:spcAft>
                        <a:buNone/>
                      </a:pPr>
                      <a:r>
                        <a:rPr lang="ro-RO" sz="1100" u="none" cap="none" strike="noStrike"/>
                        <a:t>Falsificarea (unor documente)</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None/>
                      </a:pPr>
                      <a:r>
                        <a:rPr lang="ro-RO" sz="1100" u="none" cap="none" strike="noStrike"/>
                        <a:t>6</a:t>
                      </a:r>
                      <a:endParaRPr sz="1100" u="none" cap="none" strike="noStrike">
                        <a:latin typeface="Calibri"/>
                        <a:ea typeface="Calibri"/>
                        <a:cs typeface="Calibri"/>
                        <a:sym typeface="Calibri"/>
                      </a:endParaRPr>
                    </a:p>
                  </a:txBody>
                  <a:tcPr marT="0" marB="0" marR="68575" marL="68575"/>
                </a:tc>
              </a:tr>
              <a:tr h="223850">
                <a:tc>
                  <a:txBody>
                    <a:bodyPr/>
                    <a:lstStyle/>
                    <a:p>
                      <a:pPr indent="0" lvl="0" marL="0" marR="0" rtl="0" algn="l">
                        <a:lnSpc>
                          <a:spcPct val="115000"/>
                        </a:lnSpc>
                        <a:spcBef>
                          <a:spcPts val="0"/>
                        </a:spcBef>
                        <a:spcAft>
                          <a:spcPts val="0"/>
                        </a:spcAft>
                        <a:buNone/>
                      </a:pPr>
                      <a:r>
                        <a:rPr lang="ro-RO" sz="1100" u="none" cap="none" strike="noStrike"/>
                        <a:t>Amenințare/i</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None/>
                      </a:pPr>
                      <a:r>
                        <a:rPr lang="ro-RO" sz="1100" u="none" cap="none" strike="noStrike"/>
                        <a:t>2</a:t>
                      </a:r>
                      <a:endParaRPr sz="1100" u="none" cap="none" strike="noStrike">
                        <a:latin typeface="Calibri"/>
                        <a:ea typeface="Calibri"/>
                        <a:cs typeface="Calibri"/>
                        <a:sym typeface="Calibri"/>
                      </a:endParaRPr>
                    </a:p>
                  </a:txBody>
                  <a:tcPr marT="0" marB="0" marR="68575" marL="68575"/>
                </a:tc>
              </a:tr>
              <a:tr h="223850">
                <a:tc>
                  <a:txBody>
                    <a:bodyPr/>
                    <a:lstStyle/>
                    <a:p>
                      <a:pPr indent="0" lvl="0" marL="0" marR="0" rtl="0" algn="l">
                        <a:lnSpc>
                          <a:spcPct val="115000"/>
                        </a:lnSpc>
                        <a:spcBef>
                          <a:spcPts val="0"/>
                        </a:spcBef>
                        <a:spcAft>
                          <a:spcPts val="0"/>
                        </a:spcAft>
                        <a:buNone/>
                      </a:pPr>
                      <a:r>
                        <a:rPr lang="ro-RO" sz="1100" u="none" cap="none" strike="noStrike"/>
                        <a:t>Prieten/i, prietenie</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None/>
                      </a:pPr>
                      <a:r>
                        <a:rPr lang="ro-RO" sz="1100" u="none" cap="none" strike="noStrike"/>
                        <a:t>7</a:t>
                      </a:r>
                      <a:endParaRPr sz="1100" u="none" cap="none" strike="noStrike">
                        <a:latin typeface="Calibri"/>
                        <a:ea typeface="Calibri"/>
                        <a:cs typeface="Calibri"/>
                        <a:sym typeface="Calibri"/>
                      </a:endParaRPr>
                    </a:p>
                  </a:txBody>
                  <a:tcPr marT="0" marB="0" marR="68575" marL="68575"/>
                </a:tc>
              </a:tr>
            </a:tbl>
          </a:graphicData>
        </a:graphic>
      </p:graphicFrame>
      <p:graphicFrame>
        <p:nvGraphicFramePr>
          <p:cNvPr id="331" name="Google Shape;331;p46"/>
          <p:cNvGraphicFramePr/>
          <p:nvPr/>
        </p:nvGraphicFramePr>
        <p:xfrm>
          <a:off x="6328475" y="1357471"/>
          <a:ext cx="3000000" cy="3000000"/>
        </p:xfrm>
        <a:graphic>
          <a:graphicData uri="http://schemas.openxmlformats.org/drawingml/2006/table">
            <a:tbl>
              <a:tblPr bandRow="1" firstCol="1" firstRow="1">
                <a:noFill/>
                <a:tableStyleId>{0027B84D-1447-49C7-BCFC-18DE9FFEDBD3}</a:tableStyleId>
              </a:tblPr>
              <a:tblGrid>
                <a:gridCol w="2624100"/>
                <a:gridCol w="2624675"/>
              </a:tblGrid>
              <a:tr h="298150">
                <a:tc>
                  <a:txBody>
                    <a:bodyPr/>
                    <a:lstStyle/>
                    <a:p>
                      <a:pPr indent="0" lvl="0" marL="0" marR="0" rtl="0" algn="l">
                        <a:lnSpc>
                          <a:spcPct val="115000"/>
                        </a:lnSpc>
                        <a:spcBef>
                          <a:spcPts val="0"/>
                        </a:spcBef>
                        <a:spcAft>
                          <a:spcPts val="0"/>
                        </a:spcAft>
                        <a:buNone/>
                      </a:pPr>
                      <a:r>
                        <a:rPr lang="ro-RO" sz="1100" u="none" cap="none" strike="noStrike"/>
                        <a:t>Achiziție</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None/>
                      </a:pPr>
                      <a:r>
                        <a:rPr lang="ro-RO" sz="1100" u="none" cap="none" strike="noStrike"/>
                        <a:t>18</a:t>
                      </a:r>
                      <a:endParaRPr sz="1100" u="none" cap="none" strike="noStrike">
                        <a:latin typeface="Calibri"/>
                        <a:ea typeface="Calibri"/>
                        <a:cs typeface="Calibri"/>
                        <a:sym typeface="Calibri"/>
                      </a:endParaRPr>
                    </a:p>
                  </a:txBody>
                  <a:tcPr marT="0" marB="0" marR="68575" marL="68575"/>
                </a:tc>
              </a:tr>
              <a:tr h="298150">
                <a:tc>
                  <a:txBody>
                    <a:bodyPr/>
                    <a:lstStyle/>
                    <a:p>
                      <a:pPr indent="0" lvl="0" marL="0" marR="0" rtl="0" algn="l">
                        <a:lnSpc>
                          <a:spcPct val="115000"/>
                        </a:lnSpc>
                        <a:spcBef>
                          <a:spcPts val="0"/>
                        </a:spcBef>
                        <a:spcAft>
                          <a:spcPts val="0"/>
                        </a:spcAft>
                        <a:buNone/>
                      </a:pPr>
                      <a:r>
                        <a:rPr lang="ro-RO" sz="1100" u="none" cap="none" strike="noStrike"/>
                        <a:t>Licitație</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None/>
                      </a:pPr>
                      <a:r>
                        <a:rPr lang="ro-RO" sz="1100" u="none" cap="none" strike="noStrike"/>
                        <a:t>6</a:t>
                      </a:r>
                      <a:endParaRPr sz="1100" u="none" cap="none" strike="noStrike">
                        <a:latin typeface="Calibri"/>
                        <a:ea typeface="Calibri"/>
                        <a:cs typeface="Calibri"/>
                        <a:sym typeface="Calibri"/>
                      </a:endParaRPr>
                    </a:p>
                  </a:txBody>
                  <a:tcPr marT="0" marB="0" marR="68575" marL="68575"/>
                </a:tc>
              </a:tr>
              <a:tr h="298150">
                <a:tc>
                  <a:txBody>
                    <a:bodyPr/>
                    <a:lstStyle/>
                    <a:p>
                      <a:pPr indent="0" lvl="0" marL="0" marR="0" rtl="0" algn="l">
                        <a:lnSpc>
                          <a:spcPct val="115000"/>
                        </a:lnSpc>
                        <a:spcBef>
                          <a:spcPts val="0"/>
                        </a:spcBef>
                        <a:spcAft>
                          <a:spcPts val="0"/>
                        </a:spcAft>
                        <a:buNone/>
                      </a:pPr>
                      <a:r>
                        <a:rPr lang="ro-RO" sz="1100" u="none" cap="none" strike="noStrike"/>
                        <a:t>Concurs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None/>
                      </a:pPr>
                      <a:r>
                        <a:rPr lang="ro-RO" sz="1100" u="none" cap="none" strike="noStrike"/>
                        <a:t>23</a:t>
                      </a:r>
                      <a:endParaRPr sz="1100" u="none" cap="none" strike="noStrike">
                        <a:latin typeface="Calibri"/>
                        <a:ea typeface="Calibri"/>
                        <a:cs typeface="Calibri"/>
                        <a:sym typeface="Calibri"/>
                      </a:endParaRPr>
                    </a:p>
                  </a:txBody>
                  <a:tcPr marT="0" marB="0" marR="68575" marL="68575"/>
                </a:tc>
              </a:tr>
              <a:tr h="298150">
                <a:tc>
                  <a:txBody>
                    <a:bodyPr/>
                    <a:lstStyle/>
                    <a:p>
                      <a:pPr indent="0" lvl="0" marL="0" marR="0" rtl="0" algn="l">
                        <a:lnSpc>
                          <a:spcPct val="115000"/>
                        </a:lnSpc>
                        <a:spcBef>
                          <a:spcPts val="0"/>
                        </a:spcBef>
                        <a:spcAft>
                          <a:spcPts val="0"/>
                        </a:spcAft>
                        <a:buNone/>
                      </a:pPr>
                      <a:r>
                        <a:rPr lang="ro-RO" sz="1100" u="none" cap="none" strike="noStrike"/>
                        <a:t>Angajare</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None/>
                      </a:pPr>
                      <a:r>
                        <a:rPr lang="ro-RO" sz="1100" u="none" cap="none" strike="noStrike"/>
                        <a:t>24</a:t>
                      </a:r>
                      <a:endParaRPr sz="1100" u="none" cap="none" strike="noStrike">
                        <a:latin typeface="Calibri"/>
                        <a:ea typeface="Calibri"/>
                        <a:cs typeface="Calibri"/>
                        <a:sym typeface="Calibri"/>
                      </a:endParaRPr>
                    </a:p>
                  </a:txBody>
                  <a:tcPr marT="0" marB="0" marR="68575" marL="68575"/>
                </a:tc>
              </a:tr>
              <a:tr h="298150">
                <a:tc>
                  <a:txBody>
                    <a:bodyPr/>
                    <a:lstStyle/>
                    <a:p>
                      <a:pPr indent="0" lvl="0" marL="0" marR="0" rtl="0" algn="l">
                        <a:lnSpc>
                          <a:spcPct val="115000"/>
                        </a:lnSpc>
                        <a:spcBef>
                          <a:spcPts val="0"/>
                        </a:spcBef>
                        <a:spcAft>
                          <a:spcPts val="0"/>
                        </a:spcAft>
                        <a:buNone/>
                      </a:pPr>
                      <a:r>
                        <a:rPr lang="ro-RO" sz="1100" u="none" cap="none" strike="noStrike"/>
                        <a:t>Evaluare</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None/>
                      </a:pPr>
                      <a:r>
                        <a:rPr lang="ro-RO" sz="1100" u="none" cap="none" strike="noStrike"/>
                        <a:t>13</a:t>
                      </a:r>
                      <a:endParaRPr sz="1100" u="none" cap="none" strike="noStrike">
                        <a:latin typeface="Calibri"/>
                        <a:ea typeface="Calibri"/>
                        <a:cs typeface="Calibri"/>
                        <a:sym typeface="Calibri"/>
                      </a:endParaRPr>
                    </a:p>
                  </a:txBody>
                  <a:tcPr marT="0" marB="0" marR="68575" marL="68575"/>
                </a:tc>
              </a:tr>
              <a:tr h="298150">
                <a:tc>
                  <a:txBody>
                    <a:bodyPr/>
                    <a:lstStyle/>
                    <a:p>
                      <a:pPr indent="0" lvl="0" marL="0" marR="0" rtl="0" algn="l">
                        <a:lnSpc>
                          <a:spcPct val="115000"/>
                        </a:lnSpc>
                        <a:spcBef>
                          <a:spcPts val="0"/>
                        </a:spcBef>
                        <a:spcAft>
                          <a:spcPts val="0"/>
                        </a:spcAft>
                        <a:buNone/>
                      </a:pPr>
                      <a:r>
                        <a:rPr lang="ro-RO" sz="1100" u="none" cap="none" strike="noStrike"/>
                        <a:t>Control</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None/>
                      </a:pPr>
                      <a:r>
                        <a:rPr lang="ro-RO" sz="1100" u="none" cap="none" strike="noStrike"/>
                        <a:t>64</a:t>
                      </a:r>
                      <a:endParaRPr sz="1100" u="none" cap="none" strike="noStrike">
                        <a:latin typeface="Calibri"/>
                        <a:ea typeface="Calibri"/>
                        <a:cs typeface="Calibri"/>
                        <a:sym typeface="Calibri"/>
                      </a:endParaRPr>
                    </a:p>
                  </a:txBody>
                  <a:tcPr marT="0" marB="0" marR="68575" marL="68575"/>
                </a:tc>
              </a:tr>
              <a:tr h="298150">
                <a:tc>
                  <a:txBody>
                    <a:bodyPr/>
                    <a:lstStyle/>
                    <a:p>
                      <a:pPr indent="0" lvl="0" marL="0" marR="0" rtl="0" algn="l">
                        <a:lnSpc>
                          <a:spcPct val="115000"/>
                        </a:lnSpc>
                        <a:spcBef>
                          <a:spcPts val="0"/>
                        </a:spcBef>
                        <a:spcAft>
                          <a:spcPts val="0"/>
                        </a:spcAft>
                        <a:buNone/>
                      </a:pPr>
                      <a:r>
                        <a:rPr lang="ro-RO" sz="1100" u="none" cap="none" strike="noStrike"/>
                        <a:t>Promovare</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None/>
                      </a:pPr>
                      <a:r>
                        <a:rPr lang="ro-RO" sz="1100" u="none" cap="none" strike="noStrike"/>
                        <a:t>8</a:t>
                      </a:r>
                      <a:endParaRPr sz="1100" u="none" cap="none" strike="noStrike">
                        <a:latin typeface="Calibri"/>
                        <a:ea typeface="Calibri"/>
                        <a:cs typeface="Calibri"/>
                        <a:sym typeface="Calibri"/>
                      </a:endParaRPr>
                    </a:p>
                  </a:txBody>
                  <a:tcPr marT="0" marB="0" marR="68575" marL="68575"/>
                </a:tc>
              </a:tr>
              <a:tr h="298150">
                <a:tc>
                  <a:txBody>
                    <a:bodyPr/>
                    <a:lstStyle/>
                    <a:p>
                      <a:pPr indent="0" lvl="0" marL="0" marR="0" rtl="0" algn="l">
                        <a:lnSpc>
                          <a:spcPct val="115000"/>
                        </a:lnSpc>
                        <a:spcBef>
                          <a:spcPts val="0"/>
                        </a:spcBef>
                        <a:spcAft>
                          <a:spcPts val="0"/>
                        </a:spcAft>
                        <a:buNone/>
                      </a:pPr>
                      <a:r>
                        <a:rPr lang="ro-RO" sz="1100" u="none" cap="none" strike="noStrike"/>
                        <a:t>Conducere</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None/>
                      </a:pPr>
                      <a:r>
                        <a:rPr lang="ro-RO" sz="1100" u="none" cap="none" strike="noStrike"/>
                        <a:t>15</a:t>
                      </a:r>
                      <a:endParaRPr sz="1100" u="none" cap="none" strike="noStrike">
                        <a:latin typeface="Calibri"/>
                        <a:ea typeface="Calibri"/>
                        <a:cs typeface="Calibri"/>
                        <a:sym typeface="Calibri"/>
                      </a:endParaRPr>
                    </a:p>
                  </a:txBody>
                  <a:tcPr marT="0" marB="0" marR="68575" marL="68575"/>
                </a:tc>
              </a:tr>
              <a:tr h="298150">
                <a:tc>
                  <a:txBody>
                    <a:bodyPr/>
                    <a:lstStyle/>
                    <a:p>
                      <a:pPr indent="0" lvl="0" marL="0" marR="0" rtl="0" algn="l">
                        <a:lnSpc>
                          <a:spcPct val="115000"/>
                        </a:lnSpc>
                        <a:spcBef>
                          <a:spcPts val="0"/>
                        </a:spcBef>
                        <a:spcAft>
                          <a:spcPts val="0"/>
                        </a:spcAft>
                        <a:buNone/>
                      </a:pPr>
                      <a:r>
                        <a:rPr lang="ro-RO" sz="1100" u="none" cap="none" strike="noStrike"/>
                        <a:t>Financiar</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None/>
                      </a:pPr>
                      <a:r>
                        <a:rPr lang="ro-RO" sz="1100" u="none" cap="none" strike="noStrike"/>
                        <a:t>6</a:t>
                      </a:r>
                      <a:endParaRPr sz="1100" u="none" cap="none" strike="noStrike">
                        <a:latin typeface="Calibri"/>
                        <a:ea typeface="Calibri"/>
                        <a:cs typeface="Calibri"/>
                        <a:sym typeface="Calibri"/>
                      </a:endParaRPr>
                    </a:p>
                  </a:txBody>
                  <a:tcPr marT="0" marB="0" marR="68575" marL="68575"/>
                </a:tc>
              </a:tr>
              <a:tr h="298150">
                <a:tc>
                  <a:txBody>
                    <a:bodyPr/>
                    <a:lstStyle/>
                    <a:p>
                      <a:pPr indent="0" lvl="0" marL="0" marR="0" rtl="0" algn="l">
                        <a:lnSpc>
                          <a:spcPct val="115000"/>
                        </a:lnSpc>
                        <a:spcBef>
                          <a:spcPts val="0"/>
                        </a:spcBef>
                        <a:spcAft>
                          <a:spcPts val="0"/>
                        </a:spcAft>
                        <a:buNone/>
                      </a:pPr>
                      <a:r>
                        <a:rPr lang="ro-RO" sz="1100" u="none" cap="none" strike="noStrike"/>
                        <a:t>Contract/ contractare</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None/>
                      </a:pPr>
                      <a:r>
                        <a:rPr lang="ro-RO" sz="1100" u="none" cap="none" strike="noStrike"/>
                        <a:t>11</a:t>
                      </a:r>
                      <a:endParaRPr sz="1100" u="none" cap="none" strike="noStrike">
                        <a:latin typeface="Calibri"/>
                        <a:ea typeface="Calibri"/>
                        <a:cs typeface="Calibri"/>
                        <a:sym typeface="Calibri"/>
                      </a:endParaRPr>
                    </a:p>
                  </a:txBody>
                  <a:tcPr marT="0" marB="0" marR="68575" marL="68575"/>
                </a:tc>
              </a:tr>
              <a:tr h="298150">
                <a:tc>
                  <a:txBody>
                    <a:bodyPr/>
                    <a:lstStyle/>
                    <a:p>
                      <a:pPr indent="0" lvl="0" marL="0" marR="0" rtl="0" algn="l">
                        <a:lnSpc>
                          <a:spcPct val="115000"/>
                        </a:lnSpc>
                        <a:spcBef>
                          <a:spcPts val="0"/>
                        </a:spcBef>
                        <a:spcAft>
                          <a:spcPts val="0"/>
                        </a:spcAft>
                        <a:buNone/>
                      </a:pPr>
                      <a:r>
                        <a:rPr lang="ro-RO" sz="1100" u="none" cap="none" strike="noStrike"/>
                        <a:t>Recepție</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None/>
                      </a:pPr>
                      <a:r>
                        <a:rPr lang="ro-RO" sz="1100" u="none" cap="none" strike="noStrike"/>
                        <a:t>4</a:t>
                      </a:r>
                      <a:endParaRPr sz="1100" u="none" cap="none" strike="noStrike">
                        <a:latin typeface="Calibri"/>
                        <a:ea typeface="Calibri"/>
                        <a:cs typeface="Calibri"/>
                        <a:sym typeface="Calibri"/>
                      </a:endParaRPr>
                    </a:p>
                  </a:txBody>
                  <a:tcPr marT="0" marB="0" marR="68575" marL="68575"/>
                </a:tc>
              </a:tr>
              <a:tr h="614875">
                <a:tc>
                  <a:txBody>
                    <a:bodyPr/>
                    <a:lstStyle/>
                    <a:p>
                      <a:pPr indent="0" lvl="0" marL="0" marR="0" rtl="0" algn="l">
                        <a:lnSpc>
                          <a:spcPct val="115000"/>
                        </a:lnSpc>
                        <a:spcBef>
                          <a:spcPts val="0"/>
                        </a:spcBef>
                        <a:spcAft>
                          <a:spcPts val="0"/>
                        </a:spcAft>
                        <a:buNone/>
                      </a:pPr>
                      <a:r>
                        <a:rPr lang="ro-RO" sz="1100" u="none" cap="none" strike="noStrike"/>
                        <a:t>Informații cu caracter confidențial (confidențial + clasificat)</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None/>
                      </a:pPr>
                      <a:r>
                        <a:rPr lang="ro-RO" sz="1100" u="none" cap="none" strike="noStrike"/>
                        <a:t>13</a:t>
                      </a:r>
                      <a:endParaRPr sz="1100" u="none" cap="none" strike="noStrike">
                        <a:latin typeface="Calibri"/>
                        <a:ea typeface="Calibri"/>
                        <a:cs typeface="Calibri"/>
                        <a:sym typeface="Calibri"/>
                      </a:endParaRPr>
                    </a:p>
                  </a:txBody>
                  <a:tcPr marT="0" marB="0" marR="68575" marL="68575"/>
                </a:tc>
              </a:tr>
              <a:tr h="298150">
                <a:tc>
                  <a:txBody>
                    <a:bodyPr/>
                    <a:lstStyle/>
                    <a:p>
                      <a:pPr indent="0" lvl="0" marL="0" marR="0" rtl="0" algn="l">
                        <a:lnSpc>
                          <a:spcPct val="115000"/>
                        </a:lnSpc>
                        <a:spcBef>
                          <a:spcPts val="0"/>
                        </a:spcBef>
                        <a:spcAft>
                          <a:spcPts val="0"/>
                        </a:spcAft>
                        <a:buNone/>
                      </a:pPr>
                      <a:r>
                        <a:rPr lang="ro-RO" sz="1100" u="none" cap="none" strike="noStrike"/>
                        <a:t>Partid/e</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None/>
                      </a:pPr>
                      <a:r>
                        <a:rPr lang="ro-RO" sz="1100" u="none" cap="none" strike="noStrike"/>
                        <a:t>57</a:t>
                      </a:r>
                      <a:endParaRPr sz="1100" u="none" cap="none" strike="noStrike">
                        <a:latin typeface="Calibri"/>
                        <a:ea typeface="Calibri"/>
                        <a:cs typeface="Calibri"/>
                        <a:sym typeface="Calibri"/>
                      </a:endParaRPr>
                    </a:p>
                  </a:txBody>
                  <a:tcPr marT="0" marB="0" marR="68575" marL="68575"/>
                </a:tc>
              </a:tr>
              <a:tr h="298150">
                <a:tc>
                  <a:txBody>
                    <a:bodyPr/>
                    <a:lstStyle/>
                    <a:p>
                      <a:pPr indent="0" lvl="0" marL="0" marR="0" rtl="0" algn="l">
                        <a:lnSpc>
                          <a:spcPct val="115000"/>
                        </a:lnSpc>
                        <a:spcBef>
                          <a:spcPts val="0"/>
                        </a:spcBef>
                        <a:spcAft>
                          <a:spcPts val="0"/>
                        </a:spcAft>
                        <a:buNone/>
                      </a:pPr>
                      <a:r>
                        <a:rPr lang="ro-RO" sz="1100" u="none" cap="none" strike="noStrike"/>
                        <a:t>Caiet de sarcini</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None/>
                      </a:pPr>
                      <a:r>
                        <a:rPr lang="ro-RO" sz="1100" u="none" cap="none" strike="noStrike"/>
                        <a:t>5</a:t>
                      </a:r>
                      <a:endParaRPr sz="1100" u="none" cap="none" strike="noStrike">
                        <a:latin typeface="Calibri"/>
                        <a:ea typeface="Calibri"/>
                        <a:cs typeface="Calibri"/>
                        <a:sym typeface="Calibri"/>
                      </a:endParaRPr>
                    </a:p>
                  </a:txBody>
                  <a:tcPr marT="0" marB="0" marR="68575" marL="68575"/>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graphicFrame>
        <p:nvGraphicFramePr>
          <p:cNvPr id="125" name="Google Shape;125;p5"/>
          <p:cNvGraphicFramePr/>
          <p:nvPr/>
        </p:nvGraphicFramePr>
        <p:xfrm>
          <a:off x="960894" y="1301858"/>
          <a:ext cx="10234047" cy="4458345"/>
        </p:xfrm>
        <a:graphic>
          <a:graphicData uri="http://schemas.openxmlformats.org/drawingml/2006/chart">
            <c:chart r:id="rId3"/>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graphicFrame>
        <p:nvGraphicFramePr>
          <p:cNvPr id="130" name="Google Shape;130;p6"/>
          <p:cNvGraphicFramePr/>
          <p:nvPr/>
        </p:nvGraphicFramePr>
        <p:xfrm>
          <a:off x="759417" y="1121044"/>
          <a:ext cx="10420027" cy="4701152"/>
        </p:xfrm>
        <a:graphic>
          <a:graphicData uri="http://schemas.openxmlformats.org/drawingml/2006/chart">
            <c:chart r:id="rId3"/>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graphicFrame>
        <p:nvGraphicFramePr>
          <p:cNvPr id="135" name="Google Shape;135;p7"/>
          <p:cNvGraphicFramePr/>
          <p:nvPr/>
        </p:nvGraphicFramePr>
        <p:xfrm>
          <a:off x="707757" y="1079715"/>
          <a:ext cx="10585342" cy="4778643"/>
        </p:xfrm>
        <a:graphic>
          <a:graphicData uri="http://schemas.openxmlformats.org/drawingml/2006/chart">
            <c:chart r:id="rId3"/>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graphicFrame>
        <p:nvGraphicFramePr>
          <p:cNvPr id="140" name="Google Shape;140;p8"/>
          <p:cNvGraphicFramePr/>
          <p:nvPr/>
        </p:nvGraphicFramePr>
        <p:xfrm>
          <a:off x="733586" y="1322523"/>
          <a:ext cx="10590509" cy="4448014"/>
        </p:xfrm>
        <a:graphic>
          <a:graphicData uri="http://schemas.openxmlformats.org/drawingml/2006/chart">
            <c:chart r:id="rId3"/>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graphicFrame>
        <p:nvGraphicFramePr>
          <p:cNvPr id="145" name="Google Shape;145;p9"/>
          <p:cNvGraphicFramePr/>
          <p:nvPr/>
        </p:nvGraphicFramePr>
        <p:xfrm>
          <a:off x="878238" y="1162373"/>
          <a:ext cx="10409694" cy="4763146"/>
        </p:xfrm>
        <a:graphic>
          <a:graphicData uri="http://schemas.openxmlformats.org/drawingml/2006/chart">
            <c:chart r:id="rId3"/>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Override1.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2.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3.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4.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5.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6.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7.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8.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2019-06-07T17:18:29Z</dcterms:created>
  <dc:creator>AndreeaGusa</dc:creator>
</cp:coreProperties>
</file>